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906000" cy="6858000" type="A4"/>
  <p:notesSz cx="6858000" cy="9144000"/>
  <p:defaultTextStyle>
    <a:defPPr>
      <a:defRPr lang="ru-RU"/>
    </a:defPPr>
    <a:lvl1pPr algn="l" defTabSz="957263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77838" indent="-20638" algn="l" defTabSz="957263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57263" indent="-42863" algn="l" defTabSz="957263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435100" indent="-63500" algn="l" defTabSz="957263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914525" indent="-85725" algn="l" defTabSz="957263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6" autoAdjust="0"/>
    <p:restoredTop sz="93898" autoAdjust="0"/>
  </p:normalViewPr>
  <p:slideViewPr>
    <p:cSldViewPr>
      <p:cViewPr>
        <p:scale>
          <a:sx n="80" d="100"/>
          <a:sy n="80" d="100"/>
        </p:scale>
        <p:origin x="-966" y="6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798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576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576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EB5C23-8849-4445-96E4-C450D270C2B6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576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576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2A7CF4-BEFD-468C-B9FA-CB90FB136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572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7838" algn="l" defTabSz="9572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57263" algn="l" defTabSz="9572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35100" algn="l" defTabSz="9572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14525" algn="l" defTabSz="9572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94080" algn="l" defTabSz="9576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72895" algn="l" defTabSz="9576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51711" algn="l" defTabSz="9576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30527" algn="l" defTabSz="9576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defRPr/>
            </a:pPr>
            <a:fld id="{D01490AE-7972-49A5-97B2-DD14F0427A75}" type="slidenum">
              <a:rPr lang="ru-RU">
                <a:cs typeface="Arial" charset="0"/>
              </a:rPr>
              <a:pPr defTabSz="95726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91393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4763" y="4953000"/>
            <a:ext cx="9910763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173" y="4832896"/>
              <a:ext cx="7456827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defTabSz="95763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798" y="5135025"/>
              <a:ext cx="9108202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defTabSz="95763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defTabSz="95763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anchor="b"/>
          <a:lstStyle>
            <a:lvl1pPr algn="r">
              <a:defRPr sz="50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7882" rIns="47882"/>
          <a:lstStyle>
            <a:lvl1pPr marL="0" marR="67034" indent="0" algn="r">
              <a:buNone/>
              <a:defRPr>
                <a:solidFill>
                  <a:schemeClr val="tx2"/>
                </a:solidFill>
              </a:defRPr>
            </a:lvl1pPr>
            <a:lvl2pPr marL="478816" indent="0" algn="ctr">
              <a:buNone/>
            </a:lvl2pPr>
            <a:lvl3pPr marL="957631" indent="0" algn="ctr">
              <a:buNone/>
            </a:lvl3pPr>
            <a:lvl4pPr marL="1436448" indent="0" algn="ctr">
              <a:buNone/>
            </a:lvl4pPr>
            <a:lvl5pPr marL="1915263" indent="0" algn="ctr">
              <a:buNone/>
            </a:lvl5pPr>
            <a:lvl6pPr marL="2394080" indent="0" algn="ctr">
              <a:buNone/>
            </a:lvl6pPr>
            <a:lvl7pPr marL="2872895" indent="0" algn="ctr">
              <a:buNone/>
            </a:lvl7pPr>
            <a:lvl8pPr marL="3351711" indent="0" algn="ctr">
              <a:buNone/>
            </a:lvl8pPr>
            <a:lvl9pPr marL="3830527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C2DFFDC-7B3D-4A93-8F47-7C752BAE783E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9B9DA2-3F6E-43B7-8A2A-81999781C3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5D48B-D913-49C8-8A43-772952950605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107E8-C8E1-460A-BE98-2284D4DEE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940175" y="3005138"/>
            <a:ext cx="198438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738563" y="3005138"/>
            <a:ext cx="1968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anchor="b"/>
          <a:lstStyle>
            <a:lvl1pPr algn="r">
              <a:buNone/>
              <a:defRPr sz="50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49606" y="2931713"/>
            <a:ext cx="4953000" cy="145488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BFC15D-2BFE-4799-8DB7-DFF8AC35AF9A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3F85D2-BFB5-45F3-81D6-6AB794C30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E625A0-7BBF-4BDE-B775-9D0F3189B59D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A890A3-EEAF-4F00-B4EF-0C476F685D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5410201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91526" anchor="ctr"/>
          <a:lstStyle>
            <a:lvl1pPr marL="0" indent="0">
              <a:buNone/>
              <a:defRPr sz="2500" b="0">
                <a:solidFill>
                  <a:schemeClr val="bg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2113" y="5410201"/>
            <a:ext cx="4378589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91526" anchor="ctr"/>
          <a:lstStyle>
            <a:lvl1pPr marL="0" indent="0">
              <a:buNone/>
              <a:defRPr sz="2500" b="0">
                <a:solidFill>
                  <a:schemeClr val="bg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1" y="1444295"/>
            <a:ext cx="4376870" cy="394176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2" y="1444295"/>
            <a:ext cx="4378589" cy="394176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858ED8-9EB0-451A-871A-6891F86F570E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0F4DF-20D0-4BF2-B50F-2599E1657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6E7D39-7103-466F-A184-87D63F9039A5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13C204-9A56-4099-B98F-66287B7FF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419E4-A237-45B5-8D48-072F611BFED0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33D5B-9F82-4E0F-AF12-9D0D31F7D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6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7900" y="5355103"/>
            <a:ext cx="4305808" cy="914400"/>
          </a:xfrm>
        </p:spPr>
        <p:txBody>
          <a:bodyPr/>
          <a:lstStyle>
            <a:lvl1pPr marL="0" indent="0" algn="r">
              <a:buNone/>
              <a:defRPr sz="1700"/>
            </a:lvl1pPr>
            <a:lvl2pPr>
              <a:buNone/>
              <a:defRPr sz="12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B71BB-F0DE-46F1-B025-4D2DF0C3FB5C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ACB483-9389-4B4D-BD19-8ABD3E2D7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41338" y="5945188"/>
            <a:ext cx="5351462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5763" tIns="47882" rIns="95763" bIns="47882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525463" y="5938838"/>
            <a:ext cx="3998912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5763" tIns="47882" rIns="95763" bIns="47882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544" y="5791253"/>
            <a:ext cx="3685840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10006" y="5787739"/>
            <a:ext cx="3689302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9386888" y="4987925"/>
            <a:ext cx="1968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9183688" y="4987925"/>
            <a:ext cx="19843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36335" y="5443403"/>
            <a:ext cx="7759700" cy="648232"/>
          </a:xfrm>
          <a:noFill/>
        </p:spPr>
        <p:txBody>
          <a:bodyPr tIns="0"/>
          <a:lstStyle>
            <a:lvl1pPr marL="0" marR="19153" indent="0" algn="r">
              <a:buNone/>
              <a:defRPr sz="15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3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3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2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65AA20E-E3A8-4DC6-9F9C-3A465DFF3171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9220E96-3A1F-4615-8A09-4D9C8FE92D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ADA91-0020-4564-8F46-91593ADC07B1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37EBA-6B86-414B-808E-EFC1807158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14348" y="274641"/>
            <a:ext cx="1925592" cy="5592762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85165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E6509-DCA1-40C5-B78F-AB1B8DDEB684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69E3F-EBBE-4A98-8123-4DB00AD9D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  <a:duotone>
              <a:schemeClr val="bg1">
                <a:shade val="60000"/>
                <a:satMod val="110000"/>
              </a:schemeClr>
              <a:schemeClr val="bg1">
                <a:tint val="95000"/>
              </a:schemeClr>
            </a:duotone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41338" y="5945188"/>
            <a:ext cx="5351462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5763" tIns="47882" rIns="95763" bIns="47882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25463" y="5938838"/>
            <a:ext cx="3998912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5763" tIns="47882" rIns="95763" bIns="47882"/>
          <a:lstStyle>
            <a:extLst/>
          </a:lstStyle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544" y="5791253"/>
            <a:ext cx="3685840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63" tIns="47882" rIns="95763" bIns="47882" anchor="ctr"/>
          <a:lstStyle>
            <a:extLst/>
          </a:lstStyle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0006" y="5787739"/>
            <a:ext cx="3689302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63" tIns="47882" rIns="95763" bIns="47882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95300" y="1481138"/>
            <a:ext cx="8915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3" tIns="47882" rIns="95763" bIns="478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7288213" y="6408738"/>
            <a:ext cx="2079625" cy="365125"/>
          </a:xfrm>
          <a:prstGeom prst="rect">
            <a:avLst/>
          </a:prstGeom>
        </p:spPr>
        <p:txBody>
          <a:bodyPr vert="horz" lIns="95763" tIns="47882" rIns="95763" bIns="47882" anchor="b"/>
          <a:lstStyle>
            <a:lvl1pPr algn="l" defTabSz="95763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079C357-A820-42A9-B090-A06F7BE84611}" type="datetimeFigureOut">
              <a:rPr lang="ru-RU"/>
              <a:pPr>
                <a:defRPr/>
              </a:pPr>
              <a:t>10.03.2013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745038" y="6408738"/>
            <a:ext cx="2546350" cy="365125"/>
          </a:xfrm>
          <a:prstGeom prst="rect">
            <a:avLst/>
          </a:prstGeom>
        </p:spPr>
        <p:txBody>
          <a:bodyPr vert="horz" lIns="95763" tIns="47882" rIns="95763" bIns="47882" anchor="b"/>
          <a:lstStyle>
            <a:lvl1pPr algn="r" defTabSz="95763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9367838" y="6408738"/>
            <a:ext cx="396875" cy="365125"/>
          </a:xfrm>
          <a:prstGeom prst="rect">
            <a:avLst/>
          </a:prstGeom>
        </p:spPr>
        <p:txBody>
          <a:bodyPr vert="horz" lIns="95763" tIns="47882" rIns="95763" bIns="47882" anchor="b"/>
          <a:lstStyle>
            <a:lvl1pPr algn="r" defTabSz="95763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96380E5-0F84-4B2A-AD9B-845D9A67A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6" r:id="rId6"/>
    <p:sldLayoutId id="2147483670" r:id="rId7"/>
    <p:sldLayoutId id="2147483677" r:id="rId8"/>
    <p:sldLayoutId id="2147483678" r:id="rId9"/>
    <p:sldLayoutId id="2147483669" r:id="rId10"/>
    <p:sldLayoutId id="2147483668" r:id="rId11"/>
  </p:sldLayoutIdLst>
  <p:transition spd="slow">
    <p:pull dir="l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82588" indent="-266700" algn="l" rtl="0" eaLnBrk="0" fontAlgn="base" hangingPunct="0">
        <a:spcBef>
          <a:spcPts val="425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0875" indent="-238125" algn="l" rtl="0" eaLnBrk="0" fontAlgn="base" hangingPunct="0">
        <a:spcBef>
          <a:spcPts val="338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238125" algn="l" rtl="0" eaLnBrk="0" fontAlgn="base" hangingPunct="0">
        <a:spcBef>
          <a:spcPts val="363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196975" indent="-238125" algn="l" rtl="0" eaLnBrk="0" fontAlgn="base" hangingPunct="0">
        <a:spcBef>
          <a:spcPts val="363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238125" algn="l" rtl="0" eaLnBrk="0" fontAlgn="base" hangingPunct="0">
        <a:spcBef>
          <a:spcPts val="363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675855" indent="-239408" algn="l" rtl="0" eaLnBrk="1" latinLnBrk="0" hangingPunct="1">
        <a:spcBef>
          <a:spcPts val="367"/>
        </a:spcBef>
        <a:buClr>
          <a:schemeClr val="accent3"/>
        </a:buClr>
        <a:buFont typeface="Wingdings 2"/>
        <a:buChar char="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15263" indent="-239408" algn="l" rtl="0" eaLnBrk="1" latinLnBrk="0" hangingPunct="1">
        <a:spcBef>
          <a:spcPts val="367"/>
        </a:spcBef>
        <a:buClr>
          <a:schemeClr val="accent3"/>
        </a:buClr>
        <a:buFont typeface="Wingdings 2"/>
        <a:buChar char="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672" indent="-239408" algn="l" rtl="0" eaLnBrk="1" latinLnBrk="0" hangingPunct="1">
        <a:spcBef>
          <a:spcPts val="367"/>
        </a:spcBef>
        <a:buClr>
          <a:schemeClr val="accent3"/>
        </a:buClr>
        <a:buFont typeface="Wingdings 2"/>
        <a:buChar char="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2394080" indent="-239408" algn="l" rtl="0" eaLnBrk="1" latinLnBrk="0" hangingPunct="1">
        <a:spcBef>
          <a:spcPts val="367"/>
        </a:spcBef>
        <a:buClr>
          <a:schemeClr val="accent3"/>
        </a:buClr>
        <a:buFont typeface="Wingdings 2"/>
        <a:buChar char="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78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57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94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728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517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305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91" descr="Рабдологический аба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7638" y="2165350"/>
            <a:ext cx="129222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94" descr="История ЭВМ 19 ве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5913" y="2395538"/>
            <a:ext cx="1325562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2936875" y="188913"/>
            <a:ext cx="58324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810" tIns="20905" rIns="41810" bIns="20905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I</a:t>
            </a:r>
            <a:r>
              <a:rPr lang="ru-RU" sz="1600" b="1">
                <a:solidFill>
                  <a:schemeClr val="bg1"/>
                </a:solidFill>
              </a:rPr>
              <a:t> межмуниципальный  конкурс компьютерного творчества «Цифровая палитра».</a:t>
            </a:r>
            <a:br>
              <a:rPr lang="ru-RU" sz="1600" b="1">
                <a:solidFill>
                  <a:schemeClr val="bg1"/>
                </a:solidFill>
              </a:rPr>
            </a:br>
            <a:r>
              <a:rPr lang="ru-RU" sz="1600" b="1">
                <a:solidFill>
                  <a:schemeClr val="bg1"/>
                </a:solidFill>
              </a:rPr>
              <a:t>Конкурс презентаций</a:t>
            </a:r>
          </a:p>
        </p:txBody>
      </p:sp>
      <p:pic>
        <p:nvPicPr>
          <p:cNvPr id="14340" name="Picture 2" descr="0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700" y="0"/>
            <a:ext cx="2138363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WordArt 3"/>
          <p:cNvSpPr>
            <a:spLocks noChangeArrowheads="1" noChangeShapeType="1" noTextEdit="1"/>
          </p:cNvSpPr>
          <p:nvPr/>
        </p:nvSpPr>
        <p:spPr bwMode="auto">
          <a:xfrm>
            <a:off x="2432050" y="1125538"/>
            <a:ext cx="7342188" cy="615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130"/>
              </a:avLst>
            </a:prstTxWarp>
          </a:bodyPr>
          <a:lstStyle/>
          <a:p>
            <a:pPr algn="ctr"/>
            <a:r>
              <a:rPr lang="ru-RU" sz="1600" b="1" kern="10">
                <a:ln w="19050">
                  <a:solidFill>
                    <a:srgbClr val="B8CCE4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5B3D7"/>
                    </a:gs>
                    <a:gs pos="100000">
                      <a:srgbClr val="365F91"/>
                    </a:gs>
                  </a:gsLst>
                  <a:lin ang="5400000" scaled="1"/>
                </a:gradFill>
                <a:effectLst>
                  <a:outerShdw dist="558800" dir="16200000" sy="-100000" rotWithShape="0">
                    <a:srgbClr val="DBE5F1">
                      <a:alpha val="50000"/>
                    </a:srgbClr>
                  </a:outerShdw>
                </a:effectLst>
                <a:latin typeface="Arial Black"/>
              </a:rPr>
              <a:t>Информатика в датах и событиях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b="8993"/>
          <a:stretch/>
        </p:blipFill>
        <p:spPr>
          <a:xfrm>
            <a:off x="-314526" y="2171410"/>
            <a:ext cx="6530336" cy="524153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89" name="Рисунок 88" descr="История ЭВМ 17 век"/>
          <p:cNvPicPr/>
          <p:nvPr/>
        </p:nvPicPr>
        <p:blipFill>
          <a:blip r:embed="rId7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15737" y="2342521"/>
            <a:ext cx="1259953" cy="959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218218" y="2165824"/>
            <a:ext cx="1499687" cy="16842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3" name="Рисунок 22" descr="История ЭВМ 60-ые года 20 века"/>
          <p:cNvPicPr/>
          <p:nvPr/>
        </p:nvPicPr>
        <p:blipFill>
          <a:blip r:embed="rId9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529064" y="3302455"/>
            <a:ext cx="1800200" cy="200020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423573" y="4869139"/>
            <a:ext cx="1609266" cy="18079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338744" y="3328504"/>
            <a:ext cx="1311275" cy="1463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473280" y="3070804"/>
            <a:ext cx="1805703" cy="20298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48" name="Прямоугольник 47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ДЕКАБРЬ</a:t>
            </a:r>
          </a:p>
        </p:txBody>
      </p:sp>
      <p:sp>
        <p:nvSpPr>
          <p:cNvPr id="49" name="TextBox 48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4 декабря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День информатики в России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26 декабря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 1791 году родился Чарльз Бэббидж - первый автор идеи создания компьютера.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27 декабря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 1654 году родился Якоб Бернулли - великий математик. Увлекался изучением теории вероятности, ввел большое количество современных терминов в этом разделе математики. Определил практические варианты применения статистики и комбинаторики. Его именем названо одно из основополагающих в теории комбинаторики положений «распределение Бернулли».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28 декабря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ru-RU" sz="900" dirty="0">
                <a:latin typeface="+mn-lt"/>
                <a:cs typeface="+mn-cs"/>
              </a:rPr>
              <a:t>В 1969 году родился </a:t>
            </a:r>
            <a:r>
              <a:rPr lang="ru-RU" sz="900" dirty="0" err="1">
                <a:latin typeface="+mn-lt"/>
                <a:cs typeface="+mn-cs"/>
              </a:rPr>
              <a:t>Линус</a:t>
            </a:r>
            <a:r>
              <a:rPr lang="ru-RU" sz="900" dirty="0">
                <a:latin typeface="+mn-lt"/>
                <a:cs typeface="+mn-cs"/>
              </a:rPr>
              <a:t> Бенедикт </a:t>
            </a:r>
            <a:r>
              <a:rPr lang="ru-RU" sz="900" dirty="0" err="1">
                <a:latin typeface="+mn-lt"/>
                <a:cs typeface="+mn-cs"/>
              </a:rPr>
              <a:t>Торвальдс</a:t>
            </a:r>
            <a:r>
              <a:rPr lang="ru-RU" sz="900" dirty="0">
                <a:latin typeface="+mn-lt"/>
                <a:cs typeface="+mn-cs"/>
              </a:rPr>
              <a:t> - создатель операционной системы </a:t>
            </a:r>
            <a:r>
              <a:rPr lang="ru-RU" sz="900" dirty="0" err="1">
                <a:latin typeface="+mn-lt"/>
                <a:cs typeface="+mn-cs"/>
              </a:rPr>
              <a:t>Linux</a:t>
            </a:r>
            <a:r>
              <a:rPr lang="ru-RU" sz="900" dirty="0">
                <a:latin typeface="+mn-lt"/>
                <a:cs typeface="+mn-cs"/>
              </a:rPr>
              <a:t>.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НОЯБРЬ</a:t>
            </a:r>
          </a:p>
        </p:txBody>
      </p:sp>
      <p:sp>
        <p:nvSpPr>
          <p:cNvPr id="51" name="TextBox 50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11 ноября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Всемирный день </a:t>
            </a:r>
            <a:r>
              <a:rPr lang="ru-RU" sz="900" dirty="0" err="1">
                <a:latin typeface="+mn-lt"/>
                <a:cs typeface="+mn-cs"/>
              </a:rPr>
              <a:t>юзабилити</a:t>
            </a:r>
            <a:r>
              <a:rPr lang="ru-RU" sz="900" dirty="0">
                <a:latin typeface="+mn-lt"/>
                <a:cs typeface="+mn-cs"/>
              </a:rPr>
              <a:t> был учрежден в 2005 году. И с тех пор он отмечается ежегодно во второй четверг ноября. </a:t>
            </a:r>
            <a:r>
              <a:rPr lang="ru-RU" sz="900" dirty="0" err="1">
                <a:latin typeface="+mn-lt"/>
                <a:cs typeface="+mn-cs"/>
              </a:rPr>
              <a:t>Юзабилити</a:t>
            </a:r>
            <a:r>
              <a:rPr lang="ru-RU" sz="900" dirty="0">
                <a:latin typeface="+mn-lt"/>
                <a:cs typeface="+mn-cs"/>
              </a:rPr>
              <a:t> можно дословно перевести с английского языка как практичность, удобство и простота использования. Например, </a:t>
            </a:r>
            <a:r>
              <a:rPr lang="ru-RU" sz="900" dirty="0" err="1">
                <a:latin typeface="+mn-lt"/>
                <a:cs typeface="+mn-cs"/>
              </a:rPr>
              <a:t>Джейкоб</a:t>
            </a:r>
            <a:r>
              <a:rPr lang="ru-RU" sz="900" dirty="0">
                <a:latin typeface="+mn-lt"/>
                <a:cs typeface="+mn-cs"/>
              </a:rPr>
              <a:t> </a:t>
            </a:r>
            <a:r>
              <a:rPr lang="ru-RU" sz="900" dirty="0" err="1">
                <a:latin typeface="+mn-lt"/>
                <a:cs typeface="+mn-cs"/>
              </a:rPr>
              <a:t>Нильсен</a:t>
            </a:r>
            <a:r>
              <a:rPr lang="ru-RU" sz="900" dirty="0">
                <a:latin typeface="+mn-lt"/>
                <a:cs typeface="+mn-cs"/>
              </a:rPr>
              <a:t> определяет </a:t>
            </a:r>
            <a:r>
              <a:rPr lang="ru-RU" sz="900" dirty="0" err="1">
                <a:latin typeface="+mn-lt"/>
                <a:cs typeface="+mn-cs"/>
              </a:rPr>
              <a:t>юзабилити</a:t>
            </a:r>
            <a:r>
              <a:rPr lang="ru-RU" sz="900" dirty="0">
                <a:latin typeface="+mn-lt"/>
                <a:cs typeface="+mn-cs"/>
              </a:rPr>
              <a:t> как: качество работы пользователя в некоторой интерактивной среде (</a:t>
            </a:r>
            <a:r>
              <a:rPr lang="ru-RU" sz="900" dirty="0" err="1">
                <a:latin typeface="+mn-lt"/>
                <a:cs typeface="+mn-cs"/>
              </a:rPr>
              <a:t>web</a:t>
            </a:r>
            <a:r>
              <a:rPr lang="ru-RU" sz="900" dirty="0">
                <a:latin typeface="+mn-lt"/>
                <a:cs typeface="+mn-cs"/>
              </a:rPr>
              <a:t>-сайт, программа, и пр.)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26 ноября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Всемирный день информации (</a:t>
            </a:r>
            <a:r>
              <a:rPr lang="ru-RU" sz="900" dirty="0" err="1">
                <a:latin typeface="+mn-lt"/>
                <a:cs typeface="+mn-cs"/>
              </a:rPr>
              <a:t>World</a:t>
            </a:r>
            <a:r>
              <a:rPr lang="ru-RU" sz="900" dirty="0">
                <a:latin typeface="+mn-lt"/>
                <a:cs typeface="+mn-cs"/>
              </a:rPr>
              <a:t> </a:t>
            </a:r>
            <a:r>
              <a:rPr lang="ru-RU" sz="900" dirty="0" err="1">
                <a:latin typeface="+mn-lt"/>
                <a:cs typeface="+mn-cs"/>
              </a:rPr>
              <a:t>Information</a:t>
            </a:r>
            <a:r>
              <a:rPr lang="ru-RU" sz="900" dirty="0">
                <a:latin typeface="+mn-lt"/>
                <a:cs typeface="+mn-cs"/>
              </a:rPr>
              <a:t> </a:t>
            </a:r>
            <a:r>
              <a:rPr lang="ru-RU" sz="900" dirty="0" err="1">
                <a:latin typeface="+mn-lt"/>
                <a:cs typeface="+mn-cs"/>
              </a:rPr>
              <a:t>Day</a:t>
            </a:r>
            <a:r>
              <a:rPr lang="ru-RU" sz="900" dirty="0">
                <a:latin typeface="+mn-lt"/>
                <a:cs typeface="+mn-cs"/>
              </a:rPr>
              <a:t>), который проводится по инициативе Международной академии информатизации (МАИ), имеющей генеральный консультативный статус в Экономическом и Социальном советах ООН и Всемирного </a:t>
            </a:r>
            <a:r>
              <a:rPr lang="ru-RU" sz="900" dirty="0" err="1">
                <a:latin typeface="+mn-lt"/>
                <a:cs typeface="+mn-cs"/>
              </a:rPr>
              <a:t>информациологического</a:t>
            </a:r>
            <a:r>
              <a:rPr lang="ru-RU" sz="900" dirty="0">
                <a:latin typeface="+mn-lt"/>
                <a:cs typeface="+mn-cs"/>
              </a:rPr>
              <a:t> парламента (ВИП).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30 ноября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Международный день защиты информации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ОКТЯБРЬ</a:t>
            </a:r>
          </a:p>
        </p:txBody>
      </p:sp>
      <p:sp>
        <p:nvSpPr>
          <p:cNvPr id="53" name="TextBox 52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18 октября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 1871 году умер Чарльз Бэббидж - первый автор идеи создания компьютера.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latin typeface="+mn-lt"/>
                <a:cs typeface="+mn-cs"/>
              </a:rPr>
              <a:t>28 октября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atin typeface="+mn-lt"/>
                <a:cs typeface="+mn-cs"/>
              </a:rPr>
              <a:t>В 1955 году родился Билл Гейтс - выдающийся бизнесмен, компьютерный магнат, основатель и владелец корпорации </a:t>
            </a:r>
            <a:r>
              <a:rPr lang="ru-RU" sz="900" dirty="0" err="1">
                <a:latin typeface="+mn-lt"/>
                <a:cs typeface="+mn-cs"/>
              </a:rPr>
              <a:t>Microsoft</a:t>
            </a:r>
            <a:r>
              <a:rPr lang="ru-RU" sz="900" dirty="0">
                <a:latin typeface="+mn-lt"/>
                <a:cs typeface="+mn-cs"/>
              </a:rPr>
              <a:t>. </a:t>
            </a:r>
          </a:p>
        </p:txBody>
      </p:sp>
      <p:sp>
        <p:nvSpPr>
          <p:cNvPr id="55" name="TextBox 54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30 сентября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Международный день интернета пытались ввести несколько раз в разные даты, но ни одна из них так и не стала традиционной. В России же «прижилась» дата 30 сентября.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Все началось с того, что московская фирма IT </a:t>
            </a:r>
            <a:r>
              <a:rPr lang="ru-RU" sz="800" dirty="0" err="1">
                <a:latin typeface="+mn-lt"/>
                <a:cs typeface="+mn-cs"/>
              </a:rPr>
              <a:t>Infoart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Stars</a:t>
            </a:r>
            <a:r>
              <a:rPr lang="ru-RU" sz="800" dirty="0">
                <a:latin typeface="+mn-lt"/>
                <a:cs typeface="+mn-cs"/>
              </a:rPr>
              <a:t> разослала фирмам и организациям предложение поддержать инициативу, состоящую из двух пунктов: назначить 30 сентября «Днем интернета», ежегодно его праздновать и провести «перепись населения русскоязычного интернета». На тот момент количество пользователей достигло 1 миллиона человек.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1998 году Всемирный день интернета санкционирован папой Иоанном Павлом II. Святой покровитель интернета пока еще не утвержден официально, хотя с 2003 года временную протекцию сети оказывает святой Исидор Севильский, испанский епископ, живший в 560—636 годах. Его считают первым энциклопедистом, который оказал значительное влияние на историю средних веков. Поэтому во многих странах мира праздник сети отмечается 4 апреля — в день вознесения святого Исидора Севильского.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Во многих странах существуют также национальные Дни интернета. Обычно они приурочены к каким-либо событиям, связанным с введением интернета в этой стране. В России, например, отмечается День рождения Рунета 7 апреля. 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СЕНТЯБРЬ</a:t>
            </a:r>
          </a:p>
        </p:txBody>
      </p:sp>
      <p:sp>
        <p:nvSpPr>
          <p:cNvPr id="57" name="TextBox 56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13 сентября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Профессиональный праздник программистов, отмечаемый в 256-й день года (для программиста это 255-й день года или 0xFF-ный в 16-ричной системе счисления, так как счёт начинается с нуля).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 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АВГУСТ</a:t>
            </a:r>
          </a:p>
        </p:txBody>
      </p:sp>
      <p:sp>
        <p:nvSpPr>
          <p:cNvPr id="59" name="TextBox 58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16 августа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1705 году умер Якоб Бернулли. Увлекался изучением теории вероятности, ввел большое количество современных терминов в этом разделе математики. Определил практические варианты применения статистики и комбинаторики. Его именем названо одно из основополагающих в теории комбинаторики положений «распределение Бернулли».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62" name="TextBox 61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30 июля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latin typeface="+mn-lt"/>
                <a:cs typeface="+mn-cs"/>
              </a:rPr>
              <a:t>Каждый год, в последнюю пятницу июля отмечается День системного администратора. Это праздник человека, который невидимо для других, но совершенно реально и постоянно поддерживает работоспособность любой организации. В день праздника рекомендуется проявлять к сисадминам повышенное внимание и дарить им подарки, хвалить и заверять в вечной любви и дружбе. В 2010 году праздник выпадает на 30 июля.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ИЮЛЬ</a:t>
            </a:r>
          </a:p>
        </p:txBody>
      </p:sp>
      <p:sp>
        <p:nvSpPr>
          <p:cNvPr id="63" name="TextBox 62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 июля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latin typeface="+mn-lt"/>
                <a:cs typeface="+mn-cs"/>
              </a:rPr>
              <a:t>В 1646 году в Лейпциге родился Готфрид Вильгельм Лейбниц.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latin typeface="+mn-lt"/>
                <a:cs typeface="+mn-cs"/>
              </a:rPr>
              <a:t>В 1673 году в Лондоне на заседании Королевского общества он демонстрирует арифмометр, который умел выполнять умножение, деление и извлечение корней. Предложенные </a:t>
            </a:r>
            <a:r>
              <a:rPr lang="ru-RU" sz="800" b="1" dirty="0" err="1">
                <a:latin typeface="+mn-lt"/>
                <a:cs typeface="+mn-cs"/>
              </a:rPr>
              <a:t>Лейбницом</a:t>
            </a:r>
            <a:r>
              <a:rPr lang="ru-RU" sz="800" b="1" dirty="0">
                <a:latin typeface="+mn-lt"/>
                <a:cs typeface="+mn-cs"/>
              </a:rPr>
              <a:t> ступенчатый валик и подвижная каретка легли в основу всех последующих арифмометров.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23 июля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latin typeface="+mn-lt"/>
                <a:cs typeface="+mn-cs"/>
              </a:rPr>
              <a:t>В 1985 году появился первый в мире мультимедийный персональный компьютер </a:t>
            </a:r>
            <a:r>
              <a:rPr lang="ru-RU" sz="800" b="1" dirty="0" err="1">
                <a:latin typeface="+mn-lt"/>
                <a:cs typeface="+mn-cs"/>
              </a:rPr>
              <a:t>Amiga</a:t>
            </a:r>
            <a:r>
              <a:rPr lang="ru-RU" sz="800" b="1" dirty="0">
                <a:latin typeface="+mn-lt"/>
                <a:cs typeface="+mn-cs"/>
              </a:rPr>
              <a:t> (</a:t>
            </a:r>
            <a:r>
              <a:rPr lang="ru-RU" sz="800" b="1" dirty="0" err="1">
                <a:latin typeface="+mn-lt"/>
                <a:cs typeface="+mn-cs"/>
              </a:rPr>
              <a:t>Amiga</a:t>
            </a:r>
            <a:r>
              <a:rPr lang="ru-RU" sz="800" b="1" dirty="0">
                <a:latin typeface="+mn-lt"/>
                <a:cs typeface="+mn-cs"/>
              </a:rPr>
              <a:t> 1000) и персональный компьютер </a:t>
            </a:r>
            <a:r>
              <a:rPr lang="ru-RU" sz="800" b="1" dirty="0" err="1">
                <a:latin typeface="+mn-lt"/>
                <a:cs typeface="+mn-cs"/>
              </a:rPr>
              <a:t>Apple</a:t>
            </a:r>
            <a:r>
              <a:rPr lang="ru-RU" sz="800" b="1" dirty="0">
                <a:latin typeface="+mn-lt"/>
                <a:cs typeface="+mn-cs"/>
              </a:rPr>
              <a:t> </a:t>
            </a:r>
            <a:r>
              <a:rPr lang="ru-RU" sz="800" b="1" dirty="0" err="1">
                <a:latin typeface="+mn-lt"/>
                <a:cs typeface="+mn-cs"/>
              </a:rPr>
              <a:t>Macintosh</a:t>
            </a:r>
            <a:r>
              <a:rPr lang="ru-RU" sz="800" b="1" dirty="0">
                <a:latin typeface="+mn-lt"/>
                <a:cs typeface="+mn-cs"/>
              </a:rPr>
              <a:t>. Персональные компьютеры </a:t>
            </a:r>
            <a:r>
              <a:rPr lang="ru-RU" sz="800" b="1" dirty="0" err="1">
                <a:latin typeface="+mn-lt"/>
                <a:cs typeface="+mn-cs"/>
              </a:rPr>
              <a:t>Amiga</a:t>
            </a:r>
            <a:r>
              <a:rPr lang="ru-RU" sz="800" b="1" dirty="0">
                <a:latin typeface="+mn-lt"/>
                <a:cs typeface="+mn-cs"/>
              </a:rPr>
              <a:t>, наряду с макинтошами, оставались самыми популярными и продаваемыми машинами для домашнего использования (IBM PC доминировали в сфере конторских компьютеров, и здесь их продажи были несравнимо выше) вплоть до 1995 года.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ИЮНЬ</a:t>
            </a:r>
          </a:p>
        </p:txBody>
      </p:sp>
      <p:sp>
        <p:nvSpPr>
          <p:cNvPr id="65" name="TextBox 64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19 июня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err="1">
                <a:latin typeface="+mn-lt"/>
                <a:cs typeface="+mn-cs"/>
              </a:rPr>
              <a:t>Блэз</a:t>
            </a:r>
            <a:r>
              <a:rPr lang="ru-RU" sz="800" dirty="0">
                <a:latin typeface="+mn-lt"/>
                <a:cs typeface="+mn-cs"/>
              </a:rPr>
              <a:t> Паскаль (19.06.1623 - 19.08.1662) – один из самых знаменитых людей в истории человечества. Паскаль умер, когда ему было 39 лет, но, несмотря на столь короткую жизнь, вошел в историю как выдающийся математик, физик, философ и писатель. Его именем названы единица давления (паскаль) и весьма популярный сегодня язык программирования. </a:t>
            </a:r>
            <a:r>
              <a:rPr lang="ru-RU" sz="800" dirty="0" err="1">
                <a:latin typeface="+mn-lt"/>
                <a:cs typeface="+mn-cs"/>
              </a:rPr>
              <a:t>Блэз</a:t>
            </a:r>
            <a:r>
              <a:rPr lang="ru-RU" sz="800" dirty="0">
                <a:latin typeface="+mn-lt"/>
                <a:cs typeface="+mn-cs"/>
              </a:rPr>
              <a:t> Паскаль создал механическое вычислительное устройство – суммирующую машину, которая позволяла складывать числа в десятичной системе счисления.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err="1">
                <a:latin typeface="+mn-lt"/>
                <a:cs typeface="+mn-cs"/>
              </a:rPr>
              <a:t>Блез</a:t>
            </a:r>
            <a:r>
              <a:rPr lang="ru-RU" sz="800" dirty="0">
                <a:latin typeface="+mn-lt"/>
                <a:cs typeface="+mn-cs"/>
              </a:rPr>
              <a:t> Паскаль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22 июня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Конрад </a:t>
            </a:r>
            <a:r>
              <a:rPr lang="ru-RU" sz="800" dirty="0" err="1">
                <a:latin typeface="+mn-lt"/>
                <a:cs typeface="+mn-cs"/>
              </a:rPr>
              <a:t>Цузе</a:t>
            </a:r>
            <a:r>
              <a:rPr lang="ru-RU" sz="800" dirty="0">
                <a:latin typeface="+mn-lt"/>
                <a:cs typeface="+mn-cs"/>
              </a:rPr>
              <a:t>(22 июня 1910 -18 декабря 1995) — немецкий инженер, пионер </a:t>
            </a:r>
            <a:r>
              <a:rPr lang="ru-RU" sz="800" dirty="0" err="1">
                <a:latin typeface="+mn-lt"/>
                <a:cs typeface="+mn-cs"/>
              </a:rPr>
              <a:t>компьютеростроения</a:t>
            </a:r>
            <a:r>
              <a:rPr lang="ru-RU" sz="800" dirty="0">
                <a:latin typeface="+mn-lt"/>
                <a:cs typeface="+mn-cs"/>
              </a:rPr>
              <a:t>. Наиболее известен как создатель первого действительно работающего программируемого компьютера (1941) и первого языка программирования высокого уровня (1945).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Четыре компьютера Конрада </a:t>
            </a:r>
            <a:r>
              <a:rPr lang="ru-RU" sz="800" dirty="0" err="1">
                <a:latin typeface="+mn-lt"/>
                <a:cs typeface="+mn-cs"/>
              </a:rPr>
              <a:t>Цузе</a:t>
            </a:r>
            <a:endParaRPr lang="ru-RU" sz="800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МАЙ</a:t>
            </a:r>
          </a:p>
        </p:txBody>
      </p:sp>
      <p:sp>
        <p:nvSpPr>
          <p:cNvPr id="68" name="TextBox 67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16 мая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1960 года - 50 лет </a:t>
            </a:r>
            <a:r>
              <a:rPr lang="ru-RU" sz="800" dirty="0" err="1">
                <a:latin typeface="+mn-lt"/>
                <a:cs typeface="+mn-cs"/>
              </a:rPr>
              <a:t>лазеру.Слово</a:t>
            </a:r>
            <a:r>
              <a:rPr lang="ru-RU" sz="800" dirty="0">
                <a:latin typeface="+mn-lt"/>
                <a:cs typeface="+mn-cs"/>
              </a:rPr>
              <a:t> "LASER" является аббревиатурой от </a:t>
            </a:r>
            <a:r>
              <a:rPr lang="ru-RU" sz="800" dirty="0" err="1">
                <a:latin typeface="+mn-lt"/>
                <a:cs typeface="+mn-cs"/>
              </a:rPr>
              <a:t>Light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Amplification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by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Stimulated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Emission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of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Radiation</a:t>
            </a:r>
            <a:r>
              <a:rPr lang="ru-RU" sz="800" dirty="0">
                <a:latin typeface="+mn-lt"/>
                <a:cs typeface="+mn-cs"/>
              </a:rPr>
              <a:t>, что дословно переводится как «Усиление Света Путем Вынужденной Эмиссии Радиации».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20 мая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1913 года родился Уильям </a:t>
            </a:r>
            <a:r>
              <a:rPr lang="ru-RU" sz="800" dirty="0" err="1">
                <a:latin typeface="+mn-lt"/>
                <a:cs typeface="+mn-cs"/>
              </a:rPr>
              <a:t>Хьюлетт</a:t>
            </a:r>
            <a:r>
              <a:rPr lang="ru-RU" sz="800" dirty="0">
                <a:latin typeface="+mn-lt"/>
                <a:cs typeface="+mn-cs"/>
              </a:rPr>
              <a:t> - один из основателей Силиконовой долины.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АПРЕЛЬ</a:t>
            </a:r>
          </a:p>
        </p:txBody>
      </p:sp>
      <p:sp>
        <p:nvSpPr>
          <p:cNvPr id="41" name="TextBox 40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30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1777 году в городе </a:t>
            </a:r>
            <a:r>
              <a:rPr lang="ru-RU" sz="800" dirty="0" err="1">
                <a:latin typeface="+mn-lt"/>
                <a:cs typeface="+mn-cs"/>
              </a:rPr>
              <a:t>Брауншвейге</a:t>
            </a:r>
            <a:r>
              <a:rPr lang="ru-RU" sz="800" dirty="0">
                <a:latin typeface="+mn-lt"/>
                <a:cs typeface="+mn-cs"/>
              </a:rPr>
              <a:t> родился Карл Фридрих Гаусс (1777–1855) — крупнейший немецкий математик, астроном и физик, член Лондонского королевского общества, Парижской и Петербургской академий наук. Его именем названа единица измерения магнитной индукции (</a:t>
            </a:r>
            <a:r>
              <a:rPr lang="ru-RU" sz="800" i="1" dirty="0">
                <a:latin typeface="+mn-lt"/>
                <a:cs typeface="+mn-cs"/>
              </a:rPr>
              <a:t>гаусс</a:t>
            </a:r>
            <a:r>
              <a:rPr lang="ru-RU" sz="800" dirty="0">
                <a:latin typeface="+mn-lt"/>
                <a:cs typeface="+mn-cs"/>
              </a:rPr>
              <a:t>) в системе СГС.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апреле 1976 года было опубликовано  “Открытое письмо любителям” Билла Гейтса, в котором он порицает незаконное копирование программ.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конце 1975 года разработчики программного обеспечения — интерпретатора языка Бейсик — для компьютера “Альтаир” Билл Гейтс и Пол Аллен обнаружили, что при росте сбыта “Альтаиров” объем продаж интерпретатора резко уменьшился. Сначала они не понимали, в чем дело, но потом пришли к выводу, что их разработку просто бесплатно заимствуют. Возмущенный Гейтс опубликовал в одном из компьютерных изданий “Открытое письмо любителям”, которое быстро растиражировали другие издания. </a:t>
            </a:r>
          </a:p>
        </p:txBody>
      </p:sp>
      <p:sp>
        <p:nvSpPr>
          <p:cNvPr id="40" name="TextBox 39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апреле 1977 года был изготовлен первый модем для персонального компьютера, создателем которого стал уроженец городка </a:t>
            </a:r>
            <a:r>
              <a:rPr lang="ru-RU" sz="800" dirty="0" err="1">
                <a:latin typeface="+mn-lt"/>
                <a:cs typeface="+mn-cs"/>
              </a:rPr>
              <a:t>Спартанберг</a:t>
            </a:r>
            <a:r>
              <a:rPr lang="ru-RU" sz="800" dirty="0">
                <a:latin typeface="+mn-lt"/>
                <a:cs typeface="+mn-cs"/>
              </a:rPr>
              <a:t> (штат Южная Каролина) инженер </a:t>
            </a:r>
            <a:r>
              <a:rPr lang="ru-RU" sz="800" dirty="0" err="1">
                <a:latin typeface="+mn-lt"/>
                <a:cs typeface="+mn-cs"/>
              </a:rPr>
              <a:t>Деннис</a:t>
            </a:r>
            <a:r>
              <a:rPr lang="ru-RU" sz="800" dirty="0">
                <a:latin typeface="+mn-lt"/>
                <a:cs typeface="+mn-cs"/>
              </a:rPr>
              <a:t> С. </a:t>
            </a:r>
            <a:r>
              <a:rPr lang="ru-RU" sz="800" dirty="0" err="1">
                <a:latin typeface="+mn-lt"/>
                <a:cs typeface="+mn-cs"/>
              </a:rPr>
              <a:t>Хайес</a:t>
            </a:r>
            <a:r>
              <a:rPr lang="ru-RU" sz="800" dirty="0">
                <a:latin typeface="+mn-lt"/>
                <a:cs typeface="+mn-cs"/>
              </a:rPr>
              <a:t>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апреле 1984 года на рынке появилась первая так называемая “графическая рабочая станция” на чипе GE (</a:t>
            </a:r>
            <a:r>
              <a:rPr lang="ru-RU" sz="800" dirty="0" err="1">
                <a:latin typeface="+mn-lt"/>
                <a:cs typeface="+mn-cs"/>
              </a:rPr>
              <a:t>Geometry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Engine</a:t>
            </a:r>
            <a:r>
              <a:rPr lang="ru-RU" sz="800" dirty="0">
                <a:latin typeface="+mn-lt"/>
                <a:cs typeface="+mn-cs"/>
              </a:rPr>
              <a:t> — геометрическая машина) для эффективной работы с объектами трехмерной графики (3D-graphics), которая была создана в компании </a:t>
            </a:r>
            <a:r>
              <a:rPr lang="ru-RU" sz="800" dirty="0" err="1">
                <a:latin typeface="+mn-lt"/>
                <a:cs typeface="+mn-cs"/>
              </a:rPr>
              <a:t>Silicon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Graphisc</a:t>
            </a:r>
            <a:r>
              <a:rPr lang="ru-RU" sz="800" dirty="0">
                <a:latin typeface="+mn-lt"/>
                <a:cs typeface="+mn-cs"/>
              </a:rPr>
              <a:t> 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апреле 1992 года на рынке появилась операционная система </a:t>
            </a:r>
            <a:r>
              <a:rPr lang="ru-RU" sz="800" dirty="0" err="1">
                <a:latin typeface="+mn-lt"/>
                <a:cs typeface="+mn-cs"/>
              </a:rPr>
              <a:t>Windows</a:t>
            </a:r>
            <a:r>
              <a:rPr lang="ru-RU" sz="800" dirty="0">
                <a:latin typeface="+mn-lt"/>
                <a:cs typeface="+mn-cs"/>
              </a:rPr>
              <a:t> 3.1 — одна из первых версий </a:t>
            </a:r>
            <a:r>
              <a:rPr lang="ru-RU" sz="800" dirty="0" err="1">
                <a:latin typeface="+mn-lt"/>
                <a:cs typeface="+mn-cs"/>
              </a:rPr>
              <a:t>Windows</a:t>
            </a:r>
            <a:r>
              <a:rPr lang="ru-RU" sz="800" dirty="0">
                <a:latin typeface="+mn-lt"/>
                <a:cs typeface="+mn-cs"/>
              </a:rPr>
              <a:t>, получивших широкое распространение. Операционная система DOS была выпущена в 1981 году одновременно с IBM PC. </a:t>
            </a:r>
            <a:r>
              <a:rPr lang="ru-RU" sz="800" dirty="0" err="1">
                <a:latin typeface="+mn-lt"/>
                <a:cs typeface="+mn-cs"/>
              </a:rPr>
              <a:t>Microsoft</a:t>
            </a:r>
            <a:r>
              <a:rPr lang="ru-RU" sz="800" dirty="0">
                <a:latin typeface="+mn-lt"/>
                <a:cs typeface="+mn-cs"/>
              </a:rPr>
              <a:t> начала разрабатывать собственную операционную среду </a:t>
            </a:r>
            <a:r>
              <a:rPr lang="ru-RU" sz="800" dirty="0" err="1">
                <a:latin typeface="+mn-lt"/>
                <a:cs typeface="+mn-cs"/>
              </a:rPr>
              <a:t>Windows</a:t>
            </a:r>
            <a:r>
              <a:rPr lang="ru-RU" sz="800" dirty="0">
                <a:latin typeface="+mn-lt"/>
                <a:cs typeface="+mn-cs"/>
              </a:rPr>
              <a:t>, чья первая версия появилась в 1985 году.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апреле 2003 года в Сан-Франциско была представлена 64-разрядная операционная система </a:t>
            </a:r>
            <a:r>
              <a:rPr lang="ru-RU" sz="800" dirty="0" err="1">
                <a:latin typeface="+mn-lt"/>
                <a:cs typeface="+mn-cs"/>
              </a:rPr>
              <a:t>Windows</a:t>
            </a:r>
            <a:r>
              <a:rPr lang="ru-RU" sz="800" dirty="0">
                <a:latin typeface="+mn-lt"/>
                <a:cs typeface="+mn-cs"/>
              </a:rPr>
              <a:t> </a:t>
            </a:r>
            <a:r>
              <a:rPr lang="ru-RU" sz="800" dirty="0" err="1">
                <a:latin typeface="+mn-lt"/>
                <a:cs typeface="+mn-cs"/>
              </a:rPr>
              <a:t>DataServer</a:t>
            </a:r>
            <a:r>
              <a:rPr lang="ru-RU" sz="800" dirty="0">
                <a:latin typeface="+mn-lt"/>
                <a:cs typeface="+mn-cs"/>
              </a:rPr>
              <a:t> 2003, на решение проблем безопасности которой затрачено 200 млн. долл. США.</a:t>
            </a:r>
          </a:p>
        </p:txBody>
      </p:sp>
      <p:sp>
        <p:nvSpPr>
          <p:cNvPr id="56" name="TextBox 55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25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1903 году в Тамбове родился Андрей Николаевич Колмогоров (1903–1987) — один из крупнейших математиков XX века, построивший (в 1933 году) широко теперь известную систему аксиоматического обоснования теории вероятностей.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27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1791 году в </a:t>
            </a:r>
            <a:r>
              <a:rPr lang="ru-RU" sz="800" dirty="0" err="1">
                <a:latin typeface="+mn-lt"/>
                <a:cs typeface="+mn-cs"/>
              </a:rPr>
              <a:t>Чарльзтауне</a:t>
            </a:r>
            <a:r>
              <a:rPr lang="ru-RU" sz="800" dirty="0">
                <a:latin typeface="+mn-lt"/>
                <a:cs typeface="+mn-cs"/>
              </a:rPr>
              <a:t> (штат Массачусетс) родился </a:t>
            </a:r>
            <a:r>
              <a:rPr lang="ru-RU" sz="800" dirty="0" err="1">
                <a:latin typeface="+mn-lt"/>
                <a:cs typeface="+mn-cs"/>
              </a:rPr>
              <a:t>Сэмюэл</a:t>
            </a:r>
            <a:r>
              <a:rPr lang="ru-RU" sz="800" dirty="0">
                <a:latin typeface="+mn-lt"/>
                <a:cs typeface="+mn-cs"/>
              </a:rPr>
              <a:t> Морзе (1791–1872) — американец, внесший существенный вклад в усовершенствование электромагнитного телеграфа, создатель знаменитой “азбуки Морзе”.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30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1916 году в небольшом городе </a:t>
            </a:r>
            <a:r>
              <a:rPr lang="ru-RU" sz="800" dirty="0" err="1">
                <a:latin typeface="+mn-lt"/>
                <a:cs typeface="+mn-cs"/>
              </a:rPr>
              <a:t>Петоски</a:t>
            </a:r>
            <a:r>
              <a:rPr lang="ru-RU" sz="800" dirty="0">
                <a:latin typeface="+mn-lt"/>
                <a:cs typeface="+mn-cs"/>
              </a:rPr>
              <a:t> (штат Мичиган) родился Клод </a:t>
            </a:r>
            <a:r>
              <a:rPr lang="ru-RU" sz="800" dirty="0" err="1">
                <a:latin typeface="+mn-lt"/>
                <a:cs typeface="+mn-cs"/>
              </a:rPr>
              <a:t>Элвуд</a:t>
            </a:r>
            <a:r>
              <a:rPr lang="ru-RU" sz="800" dirty="0">
                <a:latin typeface="+mn-lt"/>
                <a:cs typeface="+mn-cs"/>
              </a:rPr>
              <a:t> Шеннон (1916–2001) — “человек, который придумал бит”. Самой известной работой Клода </a:t>
            </a:r>
            <a:r>
              <a:rPr lang="ru-RU" sz="800" dirty="0" err="1">
                <a:latin typeface="+mn-lt"/>
                <a:cs typeface="+mn-cs"/>
              </a:rPr>
              <a:t>Элвуда</a:t>
            </a:r>
            <a:r>
              <a:rPr lang="ru-RU" sz="800" dirty="0">
                <a:latin typeface="+mn-lt"/>
                <a:cs typeface="+mn-cs"/>
              </a:rPr>
              <a:t> Шеннона является опубликованная в 1948 году “Математическая теория связи”, где представлены соображения, касающиеся созданной им новой науки — теории информации. Шеннон определил основную единицу количества информации (названную потом битом) как сообщение, представляющее один из двух вариантов: </a:t>
            </a:r>
            <a:r>
              <a:rPr lang="ru-RU" sz="800" i="1" dirty="0">
                <a:latin typeface="+mn-lt"/>
                <a:cs typeface="+mn-cs"/>
              </a:rPr>
              <a:t>герб</a:t>
            </a:r>
            <a:r>
              <a:rPr lang="ru-RU" sz="800" dirty="0">
                <a:latin typeface="+mn-lt"/>
                <a:cs typeface="+mn-cs"/>
              </a:rPr>
              <a:t> — </a:t>
            </a:r>
            <a:r>
              <a:rPr lang="ru-RU" sz="800" i="1" dirty="0">
                <a:latin typeface="+mn-lt"/>
                <a:cs typeface="+mn-cs"/>
              </a:rPr>
              <a:t>число</a:t>
            </a:r>
            <a:r>
              <a:rPr lang="ru-RU" sz="800" dirty="0">
                <a:latin typeface="+mn-lt"/>
                <a:cs typeface="+mn-cs"/>
              </a:rPr>
              <a:t>, </a:t>
            </a:r>
            <a:r>
              <a:rPr lang="ru-RU" sz="800" i="1" dirty="0">
                <a:latin typeface="+mn-lt"/>
                <a:cs typeface="+mn-cs"/>
              </a:rPr>
              <a:t>да</a:t>
            </a:r>
            <a:r>
              <a:rPr lang="ru-RU" sz="800" dirty="0">
                <a:latin typeface="+mn-lt"/>
                <a:cs typeface="+mn-cs"/>
              </a:rPr>
              <a:t> — </a:t>
            </a:r>
            <a:r>
              <a:rPr lang="ru-RU" sz="800" i="1" dirty="0">
                <a:latin typeface="+mn-lt"/>
                <a:cs typeface="+mn-cs"/>
              </a:rPr>
              <a:t>нет</a:t>
            </a:r>
            <a:r>
              <a:rPr lang="ru-RU" sz="800" dirty="0">
                <a:latin typeface="+mn-lt"/>
                <a:cs typeface="+mn-cs"/>
              </a:rPr>
              <a:t> и т.п. Бит можно представить как 1 или 0, или как присутствие или отсутствие тока в цепи.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60" name="TextBox 59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16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1768 году в городе </a:t>
            </a:r>
            <a:r>
              <a:rPr lang="ru-RU" sz="800" dirty="0" err="1">
                <a:latin typeface="+mn-lt"/>
                <a:cs typeface="+mn-cs"/>
              </a:rPr>
              <a:t>Ревеле</a:t>
            </a:r>
            <a:r>
              <a:rPr lang="ru-RU" sz="800" dirty="0">
                <a:latin typeface="+mn-lt"/>
                <a:cs typeface="+mn-cs"/>
              </a:rPr>
              <a:t> (ныне </a:t>
            </a:r>
            <a:r>
              <a:rPr lang="ru-RU" sz="800" dirty="0" err="1">
                <a:latin typeface="+mn-lt"/>
                <a:cs typeface="+mn-cs"/>
              </a:rPr>
              <a:t>Таллин</a:t>
            </a:r>
            <a:r>
              <a:rPr lang="ru-RU" sz="800" dirty="0">
                <a:latin typeface="+mn-lt"/>
                <a:cs typeface="+mn-cs"/>
              </a:rPr>
              <a:t>) родился Павел Львович Шиллинг (1768–1837) — изобретатель электромагнитного телеграфа.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1835 году он с успехом демонстрировал телеграф на съезде естествоиспытателей и врачей в Бонне. Вскоре русское правительство образовало “Комитет для рассмотрения электромагнетического телеграфа” (под председательством морского министра), предложивший Шиллингу установить телеграф в здании Главного Адмиралтейства для длительных испытаний его в условиях, близких к эксплуатационным. 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FF0000"/>
                </a:solidFill>
                <a:latin typeface="+mn-lt"/>
                <a:cs typeface="+mn-cs"/>
              </a:rPr>
              <a:t>19 апреля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В 1931 году в Москве родился Андрей Петрович Ершов (1931–1988) — выдающийся программист и математик, академик, автор первой в мировой практике монографии по автоматизации программирования. Под руководством Ершова разрабатывались одни из первых отечественных программирующих программ — для машин БЭСМ и “Стрела” (программирующими программами назывались в то время “интегральные разработки” языка и системы программирования).  Главным делом последних лет его жизни, которому он отдал много сил, было создание школьной энциклопедии по информатике. </a:t>
            </a:r>
          </a:p>
          <a:p>
            <a:pPr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latin typeface="+mn-lt"/>
                <a:cs typeface="+mn-cs"/>
              </a:rPr>
              <a:t> 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МАРТ</a:t>
            </a:r>
          </a:p>
        </p:txBody>
      </p:sp>
      <p:sp>
        <p:nvSpPr>
          <p:cNvPr id="47" name="TextBox 46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FF0000"/>
                </a:solidFill>
                <a:latin typeface="+mn-lt"/>
                <a:cs typeface="+mn-cs"/>
              </a:rPr>
              <a:t>4 марта </a:t>
            </a:r>
            <a:r>
              <a:rPr lang="ru-RU" sz="1100" b="1" dirty="0">
                <a:latin typeface="+mn-lt"/>
                <a:cs typeface="+mn-cs"/>
              </a:rPr>
              <a:t>2006 года  - 5 лет интернет-проекту "</a:t>
            </a:r>
            <a:r>
              <a:rPr lang="ru-RU" sz="1100" b="1" dirty="0" err="1">
                <a:latin typeface="+mn-lt"/>
                <a:cs typeface="+mn-cs"/>
              </a:rPr>
              <a:t>Одноклассники.ру</a:t>
            </a:r>
            <a:r>
              <a:rPr lang="ru-RU" sz="1100" b="1" dirty="0">
                <a:latin typeface="+mn-lt"/>
                <a:cs typeface="+mn-cs"/>
              </a:rPr>
              <a:t>"</a:t>
            </a:r>
            <a:endParaRPr lang="ru-RU" sz="1100" dirty="0">
              <a:latin typeface="+mn-lt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ФЕВРАЛЬ</a:t>
            </a:r>
          </a:p>
        </p:txBody>
      </p:sp>
      <p:sp>
        <p:nvSpPr>
          <p:cNvPr id="45" name="TextBox 44"/>
          <p:cNvSpPr txBox="1"/>
          <p:nvPr/>
        </p:nvSpPr>
        <p:spPr>
          <a:xfrm rot="21328576">
            <a:off x="504000" y="3348000"/>
            <a:ext cx="3912937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+mn-lt"/>
                <a:cs typeface="+mn-cs"/>
              </a:rPr>
              <a:t>Февраль  1990 года  - 20 лет </a:t>
            </a:r>
            <a:r>
              <a:rPr lang="ru-RU" sz="1100" b="1" dirty="0" err="1">
                <a:latin typeface="+mn-lt"/>
                <a:cs typeface="+mn-cs"/>
              </a:rPr>
              <a:t>Adobe</a:t>
            </a:r>
            <a:r>
              <a:rPr lang="ru-RU" sz="1100" b="1" dirty="0">
                <a:latin typeface="+mn-lt"/>
                <a:cs typeface="+mn-cs"/>
              </a:rPr>
              <a:t> </a:t>
            </a:r>
            <a:r>
              <a:rPr lang="ru-RU" sz="1100" b="1" dirty="0" err="1">
                <a:latin typeface="+mn-lt"/>
                <a:cs typeface="+mn-cs"/>
              </a:rPr>
              <a:t>Photoshop</a:t>
            </a:r>
            <a:endParaRPr lang="ru-RU" sz="1100" dirty="0">
              <a:latin typeface="+mn-lt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16000" y="2772000"/>
            <a:ext cx="3960000" cy="720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effectLst>
            <a:softEdge rad="127000"/>
          </a:effectLst>
        </p:spPr>
        <p:txBody>
          <a:bodyPr anchor="ctr"/>
          <a:lstStyle/>
          <a:p>
            <a:pPr algn="ctr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ЯНВАРЬ</a:t>
            </a:r>
          </a:p>
        </p:txBody>
      </p:sp>
      <p:sp>
        <p:nvSpPr>
          <p:cNvPr id="43" name="TextBox 42"/>
          <p:cNvSpPr txBox="1"/>
          <p:nvPr/>
        </p:nvSpPr>
        <p:spPr>
          <a:xfrm rot="21328576">
            <a:off x="477013" y="3298787"/>
            <a:ext cx="3912936" cy="3420000"/>
          </a:xfrm>
          <a:custGeom>
            <a:avLst/>
            <a:gdLst>
              <a:gd name="connsiteX0" fmla="*/ 0 w 3528392"/>
              <a:gd name="connsiteY0" fmla="*/ 0 h 2554545"/>
              <a:gd name="connsiteX1" fmla="*/ 3528392 w 3528392"/>
              <a:gd name="connsiteY1" fmla="*/ 0 h 2554545"/>
              <a:gd name="connsiteX2" fmla="*/ 3528392 w 3528392"/>
              <a:gd name="connsiteY2" fmla="*/ 2554545 h 2554545"/>
              <a:gd name="connsiteX3" fmla="*/ 0 w 3528392"/>
              <a:gd name="connsiteY3" fmla="*/ 2554545 h 2554545"/>
              <a:gd name="connsiteX4" fmla="*/ 0 w 3528392"/>
              <a:gd name="connsiteY4" fmla="*/ 0 h 2554545"/>
              <a:gd name="connsiteX0" fmla="*/ 0 w 3932838"/>
              <a:gd name="connsiteY0" fmla="*/ 0 h 3038122"/>
              <a:gd name="connsiteX1" fmla="*/ 3528392 w 3932838"/>
              <a:gd name="connsiteY1" fmla="*/ 0 h 3038122"/>
              <a:gd name="connsiteX2" fmla="*/ 3932838 w 3932838"/>
              <a:gd name="connsiteY2" fmla="*/ 3038122 h 3038122"/>
              <a:gd name="connsiteX3" fmla="*/ 0 w 3932838"/>
              <a:gd name="connsiteY3" fmla="*/ 2554545 h 3038122"/>
              <a:gd name="connsiteX4" fmla="*/ 0 w 3932838"/>
              <a:gd name="connsiteY4" fmla="*/ 0 h 3038122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932838"/>
              <a:gd name="connsiteY0" fmla="*/ 0 h 3301891"/>
              <a:gd name="connsiteX1" fmla="*/ 3528392 w 3932838"/>
              <a:gd name="connsiteY1" fmla="*/ 0 h 3301891"/>
              <a:gd name="connsiteX2" fmla="*/ 3932838 w 3932838"/>
              <a:gd name="connsiteY2" fmla="*/ 3038122 h 3301891"/>
              <a:gd name="connsiteX3" fmla="*/ 439615 w 3932838"/>
              <a:gd name="connsiteY3" fmla="*/ 3301891 h 3301891"/>
              <a:gd name="connsiteX4" fmla="*/ 0 w 3932838"/>
              <a:gd name="connsiteY4" fmla="*/ 0 h 3301891"/>
              <a:gd name="connsiteX0" fmla="*/ 0 w 3563561"/>
              <a:gd name="connsiteY0" fmla="*/ 0 h 3301891"/>
              <a:gd name="connsiteX1" fmla="*/ 3528392 w 3563561"/>
              <a:gd name="connsiteY1" fmla="*/ 0 h 3301891"/>
              <a:gd name="connsiteX2" fmla="*/ 3563561 w 3563561"/>
              <a:gd name="connsiteY2" fmla="*/ 2862276 h 3301891"/>
              <a:gd name="connsiteX3" fmla="*/ 439615 w 3563561"/>
              <a:gd name="connsiteY3" fmla="*/ 3301891 h 3301891"/>
              <a:gd name="connsiteX4" fmla="*/ 0 w 3563561"/>
              <a:gd name="connsiteY4" fmla="*/ 0 h 3301891"/>
              <a:gd name="connsiteX0" fmla="*/ 0 w 3915254"/>
              <a:gd name="connsiteY0" fmla="*/ 0 h 3301891"/>
              <a:gd name="connsiteX1" fmla="*/ 3528392 w 3915254"/>
              <a:gd name="connsiteY1" fmla="*/ 0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0 h 3301891"/>
              <a:gd name="connsiteX1" fmla="*/ 3220661 w 3915254"/>
              <a:gd name="connsiteY1" fmla="*/ 123092 h 3301891"/>
              <a:gd name="connsiteX2" fmla="*/ 3915254 w 3915254"/>
              <a:gd name="connsiteY2" fmla="*/ 3011745 h 3301891"/>
              <a:gd name="connsiteX3" fmla="*/ 439615 w 3915254"/>
              <a:gd name="connsiteY3" fmla="*/ 3301891 h 3301891"/>
              <a:gd name="connsiteX4" fmla="*/ 0 w 3915254"/>
              <a:gd name="connsiteY4" fmla="*/ 0 h 3301891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0 w 3915254"/>
              <a:gd name="connsiteY0" fmla="*/ 52754 h 3354645"/>
              <a:gd name="connsiteX1" fmla="*/ 3528392 w 3915254"/>
              <a:gd name="connsiteY1" fmla="*/ 0 h 3354645"/>
              <a:gd name="connsiteX2" fmla="*/ 3915254 w 3915254"/>
              <a:gd name="connsiteY2" fmla="*/ 3064499 h 3354645"/>
              <a:gd name="connsiteX3" fmla="*/ 439615 w 3915254"/>
              <a:gd name="connsiteY3" fmla="*/ 3354645 h 3354645"/>
              <a:gd name="connsiteX4" fmla="*/ 0 w 3915254"/>
              <a:gd name="connsiteY4" fmla="*/ 52754 h 3354645"/>
              <a:gd name="connsiteX0" fmla="*/ 884 w 3916138"/>
              <a:gd name="connsiteY0" fmla="*/ 52754 h 3354645"/>
              <a:gd name="connsiteX1" fmla="*/ 3529276 w 3916138"/>
              <a:gd name="connsiteY1" fmla="*/ 0 h 3354645"/>
              <a:gd name="connsiteX2" fmla="*/ 3916138 w 3916138"/>
              <a:gd name="connsiteY2" fmla="*/ 3064499 h 3354645"/>
              <a:gd name="connsiteX3" fmla="*/ 440499 w 3916138"/>
              <a:gd name="connsiteY3" fmla="*/ 3354645 h 3354645"/>
              <a:gd name="connsiteX4" fmla="*/ 884 w 3916138"/>
              <a:gd name="connsiteY4" fmla="*/ 52754 h 3354645"/>
              <a:gd name="connsiteX0" fmla="*/ 7684 w 3922938"/>
              <a:gd name="connsiteY0" fmla="*/ 52754 h 3354645"/>
              <a:gd name="connsiteX1" fmla="*/ 3536076 w 3922938"/>
              <a:gd name="connsiteY1" fmla="*/ 0 h 3354645"/>
              <a:gd name="connsiteX2" fmla="*/ 3922938 w 3922938"/>
              <a:gd name="connsiteY2" fmla="*/ 3064499 h 3354645"/>
              <a:gd name="connsiteX3" fmla="*/ 447299 w 3922938"/>
              <a:gd name="connsiteY3" fmla="*/ 3354645 h 3354645"/>
              <a:gd name="connsiteX4" fmla="*/ 7684 w 3922938"/>
              <a:gd name="connsiteY4" fmla="*/ 52754 h 3354645"/>
              <a:gd name="connsiteX0" fmla="*/ 4973 w 3920227"/>
              <a:gd name="connsiteY0" fmla="*/ 52754 h 3354645"/>
              <a:gd name="connsiteX1" fmla="*/ 3533365 w 3920227"/>
              <a:gd name="connsiteY1" fmla="*/ 0 h 3354645"/>
              <a:gd name="connsiteX2" fmla="*/ 3920227 w 3920227"/>
              <a:gd name="connsiteY2" fmla="*/ 3064499 h 3354645"/>
              <a:gd name="connsiteX3" fmla="*/ 444588 w 3920227"/>
              <a:gd name="connsiteY3" fmla="*/ 3354645 h 3354645"/>
              <a:gd name="connsiteX4" fmla="*/ 4973 w 3920227"/>
              <a:gd name="connsiteY4" fmla="*/ 52754 h 3354645"/>
              <a:gd name="connsiteX0" fmla="*/ 26171 w 3941425"/>
              <a:gd name="connsiteY0" fmla="*/ 52754 h 3398607"/>
              <a:gd name="connsiteX1" fmla="*/ 3554563 w 3941425"/>
              <a:gd name="connsiteY1" fmla="*/ 0 h 3398607"/>
              <a:gd name="connsiteX2" fmla="*/ 3941425 w 3941425"/>
              <a:gd name="connsiteY2" fmla="*/ 3064499 h 3398607"/>
              <a:gd name="connsiteX3" fmla="*/ 360278 w 3941425"/>
              <a:gd name="connsiteY3" fmla="*/ 3398607 h 3398607"/>
              <a:gd name="connsiteX4" fmla="*/ 26171 w 3941425"/>
              <a:gd name="connsiteY4" fmla="*/ 52754 h 3398607"/>
              <a:gd name="connsiteX0" fmla="*/ 642 w 4197250"/>
              <a:gd name="connsiteY0" fmla="*/ 70339 h 3398607"/>
              <a:gd name="connsiteX1" fmla="*/ 3810388 w 4197250"/>
              <a:gd name="connsiteY1" fmla="*/ 0 h 3398607"/>
              <a:gd name="connsiteX2" fmla="*/ 4197250 w 4197250"/>
              <a:gd name="connsiteY2" fmla="*/ 3064499 h 3398607"/>
              <a:gd name="connsiteX3" fmla="*/ 616103 w 4197250"/>
              <a:gd name="connsiteY3" fmla="*/ 3398607 h 3398607"/>
              <a:gd name="connsiteX4" fmla="*/ 642 w 4197250"/>
              <a:gd name="connsiteY4" fmla="*/ 70339 h 3398607"/>
              <a:gd name="connsiteX0" fmla="*/ 1192 w 4118669"/>
              <a:gd name="connsiteY0" fmla="*/ 70339 h 3398607"/>
              <a:gd name="connsiteX1" fmla="*/ 3731807 w 4118669"/>
              <a:gd name="connsiteY1" fmla="*/ 0 h 3398607"/>
              <a:gd name="connsiteX2" fmla="*/ 4118669 w 4118669"/>
              <a:gd name="connsiteY2" fmla="*/ 3064499 h 3398607"/>
              <a:gd name="connsiteX3" fmla="*/ 537522 w 4118669"/>
              <a:gd name="connsiteY3" fmla="*/ 3398607 h 3398607"/>
              <a:gd name="connsiteX4" fmla="*/ 1192 w 4118669"/>
              <a:gd name="connsiteY4" fmla="*/ 70339 h 3398607"/>
              <a:gd name="connsiteX0" fmla="*/ 1192 w 4118669"/>
              <a:gd name="connsiteY0" fmla="*/ 70339 h 3408518"/>
              <a:gd name="connsiteX1" fmla="*/ 3731807 w 4118669"/>
              <a:gd name="connsiteY1" fmla="*/ 0 h 3408518"/>
              <a:gd name="connsiteX2" fmla="*/ 4118669 w 4118669"/>
              <a:gd name="connsiteY2" fmla="*/ 3064499 h 3408518"/>
              <a:gd name="connsiteX3" fmla="*/ 580874 w 4118669"/>
              <a:gd name="connsiteY3" fmla="*/ 3408518 h 3408518"/>
              <a:gd name="connsiteX4" fmla="*/ 537522 w 4118669"/>
              <a:gd name="connsiteY4" fmla="*/ 3398607 h 3408518"/>
              <a:gd name="connsiteX5" fmla="*/ 1192 w 4118669"/>
              <a:gd name="connsiteY5" fmla="*/ 70339 h 3408518"/>
              <a:gd name="connsiteX0" fmla="*/ 5840 w 4123317"/>
              <a:gd name="connsiteY0" fmla="*/ 70339 h 3424984"/>
              <a:gd name="connsiteX1" fmla="*/ 3736455 w 4123317"/>
              <a:gd name="connsiteY1" fmla="*/ 0 h 3424984"/>
              <a:gd name="connsiteX2" fmla="*/ 4123317 w 4123317"/>
              <a:gd name="connsiteY2" fmla="*/ 3064499 h 3424984"/>
              <a:gd name="connsiteX3" fmla="*/ 585522 w 4123317"/>
              <a:gd name="connsiteY3" fmla="*/ 3408518 h 3424984"/>
              <a:gd name="connsiteX4" fmla="*/ 436662 w 4123317"/>
              <a:gd name="connsiteY4" fmla="*/ 3424984 h 3424984"/>
              <a:gd name="connsiteX5" fmla="*/ 5840 w 4123317"/>
              <a:gd name="connsiteY5" fmla="*/ 70339 h 3424984"/>
              <a:gd name="connsiteX0" fmla="*/ 1119 w 4118596"/>
              <a:gd name="connsiteY0" fmla="*/ 70339 h 3424984"/>
              <a:gd name="connsiteX1" fmla="*/ 3731734 w 4118596"/>
              <a:gd name="connsiteY1" fmla="*/ 0 h 3424984"/>
              <a:gd name="connsiteX2" fmla="*/ 4118596 w 4118596"/>
              <a:gd name="connsiteY2" fmla="*/ 3064499 h 3424984"/>
              <a:gd name="connsiteX3" fmla="*/ 580801 w 4118596"/>
              <a:gd name="connsiteY3" fmla="*/ 3408518 h 3424984"/>
              <a:gd name="connsiteX4" fmla="*/ 431941 w 4118596"/>
              <a:gd name="connsiteY4" fmla="*/ 3424984 h 3424984"/>
              <a:gd name="connsiteX5" fmla="*/ 1119 w 4118596"/>
              <a:gd name="connsiteY5" fmla="*/ 70339 h 3424984"/>
              <a:gd name="connsiteX0" fmla="*/ 652 w 4118129"/>
              <a:gd name="connsiteY0" fmla="*/ 70339 h 3424984"/>
              <a:gd name="connsiteX1" fmla="*/ 3731267 w 4118129"/>
              <a:gd name="connsiteY1" fmla="*/ 0 h 3424984"/>
              <a:gd name="connsiteX2" fmla="*/ 4118129 w 4118129"/>
              <a:gd name="connsiteY2" fmla="*/ 3064499 h 3424984"/>
              <a:gd name="connsiteX3" fmla="*/ 580334 w 4118129"/>
              <a:gd name="connsiteY3" fmla="*/ 3408518 h 3424984"/>
              <a:gd name="connsiteX4" fmla="*/ 431474 w 4118129"/>
              <a:gd name="connsiteY4" fmla="*/ 3424984 h 3424984"/>
              <a:gd name="connsiteX5" fmla="*/ 652 w 4118129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4117477"/>
              <a:gd name="connsiteY0" fmla="*/ 70339 h 3424984"/>
              <a:gd name="connsiteX1" fmla="*/ 3730615 w 4117477"/>
              <a:gd name="connsiteY1" fmla="*/ 0 h 3424984"/>
              <a:gd name="connsiteX2" fmla="*/ 4117477 w 4117477"/>
              <a:gd name="connsiteY2" fmla="*/ 3064499 h 3424984"/>
              <a:gd name="connsiteX3" fmla="*/ 579682 w 4117477"/>
              <a:gd name="connsiteY3" fmla="*/ 3408518 h 3424984"/>
              <a:gd name="connsiteX4" fmla="*/ 430822 w 4117477"/>
              <a:gd name="connsiteY4" fmla="*/ 3424984 h 3424984"/>
              <a:gd name="connsiteX5" fmla="*/ 0 w 4117477"/>
              <a:gd name="connsiteY5" fmla="*/ 70339 h 3424984"/>
              <a:gd name="connsiteX0" fmla="*/ 0 w 3888877"/>
              <a:gd name="connsiteY0" fmla="*/ 70339 h 3424984"/>
              <a:gd name="connsiteX1" fmla="*/ 3730615 w 3888877"/>
              <a:gd name="connsiteY1" fmla="*/ 0 h 3424984"/>
              <a:gd name="connsiteX2" fmla="*/ 3888877 w 3888877"/>
              <a:gd name="connsiteY2" fmla="*/ 3090876 h 3424984"/>
              <a:gd name="connsiteX3" fmla="*/ 579682 w 3888877"/>
              <a:gd name="connsiteY3" fmla="*/ 3408518 h 3424984"/>
              <a:gd name="connsiteX4" fmla="*/ 430822 w 3888877"/>
              <a:gd name="connsiteY4" fmla="*/ 3424984 h 3424984"/>
              <a:gd name="connsiteX5" fmla="*/ 0 w 3888877"/>
              <a:gd name="connsiteY5" fmla="*/ 70339 h 3424984"/>
              <a:gd name="connsiteX0" fmla="*/ 0 w 3888877"/>
              <a:gd name="connsiteY0" fmla="*/ 26377 h 3381022"/>
              <a:gd name="connsiteX1" fmla="*/ 3405300 w 3888877"/>
              <a:gd name="connsiteY1" fmla="*/ 0 h 3381022"/>
              <a:gd name="connsiteX2" fmla="*/ 3888877 w 3888877"/>
              <a:gd name="connsiteY2" fmla="*/ 3046914 h 3381022"/>
              <a:gd name="connsiteX3" fmla="*/ 579682 w 3888877"/>
              <a:gd name="connsiteY3" fmla="*/ 3364556 h 3381022"/>
              <a:gd name="connsiteX4" fmla="*/ 430822 w 3888877"/>
              <a:gd name="connsiteY4" fmla="*/ 3381022 h 3381022"/>
              <a:gd name="connsiteX5" fmla="*/ 0 w 3888877"/>
              <a:gd name="connsiteY5" fmla="*/ 26377 h 3381022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888877 w 3888877"/>
              <a:gd name="connsiteY2" fmla="*/ 3029329 h 3363437"/>
              <a:gd name="connsiteX3" fmla="*/ 579682 w 3888877"/>
              <a:gd name="connsiteY3" fmla="*/ 3346971 h 3363437"/>
              <a:gd name="connsiteX4" fmla="*/ 430822 w 3888877"/>
              <a:gd name="connsiteY4" fmla="*/ 3363437 h 3363437"/>
              <a:gd name="connsiteX5" fmla="*/ 0 w 3888877"/>
              <a:gd name="connsiteY5" fmla="*/ 8792 h 3363437"/>
              <a:gd name="connsiteX0" fmla="*/ 0 w 3888877"/>
              <a:gd name="connsiteY0" fmla="*/ 8792 h 3363437"/>
              <a:gd name="connsiteX1" fmla="*/ 3475639 w 3888877"/>
              <a:gd name="connsiteY1" fmla="*/ 0 h 3363437"/>
              <a:gd name="connsiteX2" fmla="*/ 3569065 w 3888877"/>
              <a:gd name="connsiteY2" fmla="*/ 1588508 h 3363437"/>
              <a:gd name="connsiteX3" fmla="*/ 3888877 w 3888877"/>
              <a:gd name="connsiteY3" fmla="*/ 3029329 h 3363437"/>
              <a:gd name="connsiteX4" fmla="*/ 579682 w 3888877"/>
              <a:gd name="connsiteY4" fmla="*/ 3346971 h 3363437"/>
              <a:gd name="connsiteX5" fmla="*/ 430822 w 3888877"/>
              <a:gd name="connsiteY5" fmla="*/ 3363437 h 3363437"/>
              <a:gd name="connsiteX6" fmla="*/ 0 w 3888877"/>
              <a:gd name="connsiteY6" fmla="*/ 8792 h 3363437"/>
              <a:gd name="connsiteX0" fmla="*/ 0 w 3888877"/>
              <a:gd name="connsiteY0" fmla="*/ 64 h 3354709"/>
              <a:gd name="connsiteX1" fmla="*/ 3580735 w 3888877"/>
              <a:gd name="connsiteY1" fmla="*/ 94429 h 3354709"/>
              <a:gd name="connsiteX2" fmla="*/ 3569065 w 3888877"/>
              <a:gd name="connsiteY2" fmla="*/ 1579780 h 3354709"/>
              <a:gd name="connsiteX3" fmla="*/ 3888877 w 3888877"/>
              <a:gd name="connsiteY3" fmla="*/ 3020601 h 3354709"/>
              <a:gd name="connsiteX4" fmla="*/ 579682 w 3888877"/>
              <a:gd name="connsiteY4" fmla="*/ 3338243 h 3354709"/>
              <a:gd name="connsiteX5" fmla="*/ 430822 w 3888877"/>
              <a:gd name="connsiteY5" fmla="*/ 3354709 h 3354709"/>
              <a:gd name="connsiteX6" fmla="*/ 0 w 3888877"/>
              <a:gd name="connsiteY6" fmla="*/ 64 h 3354709"/>
              <a:gd name="connsiteX0" fmla="*/ 0 w 3801060"/>
              <a:gd name="connsiteY0" fmla="*/ 24 h 3520583"/>
              <a:gd name="connsiteX1" fmla="*/ 3492918 w 3801060"/>
              <a:gd name="connsiteY1" fmla="*/ 260303 h 3520583"/>
              <a:gd name="connsiteX2" fmla="*/ 3481248 w 3801060"/>
              <a:gd name="connsiteY2" fmla="*/ 1745654 h 3520583"/>
              <a:gd name="connsiteX3" fmla="*/ 3801060 w 3801060"/>
              <a:gd name="connsiteY3" fmla="*/ 3186475 h 3520583"/>
              <a:gd name="connsiteX4" fmla="*/ 491865 w 3801060"/>
              <a:gd name="connsiteY4" fmla="*/ 3504117 h 3520583"/>
              <a:gd name="connsiteX5" fmla="*/ 343005 w 3801060"/>
              <a:gd name="connsiteY5" fmla="*/ 3520583 h 3520583"/>
              <a:gd name="connsiteX6" fmla="*/ 0 w 3801060"/>
              <a:gd name="connsiteY6" fmla="*/ 24 h 3520583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491865 w 3801060"/>
              <a:gd name="connsiteY4" fmla="*/ 3504093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520559"/>
              <a:gd name="connsiteX1" fmla="*/ 3492918 w 3801060"/>
              <a:gd name="connsiteY1" fmla="*/ 260279 h 3520559"/>
              <a:gd name="connsiteX2" fmla="*/ 3481248 w 3801060"/>
              <a:gd name="connsiteY2" fmla="*/ 1745630 h 3520559"/>
              <a:gd name="connsiteX3" fmla="*/ 3801060 w 3801060"/>
              <a:gd name="connsiteY3" fmla="*/ 3186451 h 3520559"/>
              <a:gd name="connsiteX4" fmla="*/ 2159922 w 3801060"/>
              <a:gd name="connsiteY4" fmla="*/ 3342992 h 3520559"/>
              <a:gd name="connsiteX5" fmla="*/ 343005 w 3801060"/>
              <a:gd name="connsiteY5" fmla="*/ 3520559 h 3520559"/>
              <a:gd name="connsiteX6" fmla="*/ 0 w 3801060"/>
              <a:gd name="connsiteY6" fmla="*/ 0 h 3520559"/>
              <a:gd name="connsiteX0" fmla="*/ 0 w 3801060"/>
              <a:gd name="connsiteY0" fmla="*/ 0 h 3342992"/>
              <a:gd name="connsiteX1" fmla="*/ 3492918 w 3801060"/>
              <a:gd name="connsiteY1" fmla="*/ 260279 h 3342992"/>
              <a:gd name="connsiteX2" fmla="*/ 3481248 w 3801060"/>
              <a:gd name="connsiteY2" fmla="*/ 1745630 h 3342992"/>
              <a:gd name="connsiteX3" fmla="*/ 3801060 w 3801060"/>
              <a:gd name="connsiteY3" fmla="*/ 3186451 h 3342992"/>
              <a:gd name="connsiteX4" fmla="*/ 2159922 w 3801060"/>
              <a:gd name="connsiteY4" fmla="*/ 3342992 h 3342992"/>
              <a:gd name="connsiteX5" fmla="*/ 222571 w 3801060"/>
              <a:gd name="connsiteY5" fmla="*/ 3321673 h 3342992"/>
              <a:gd name="connsiteX6" fmla="*/ 0 w 3801060"/>
              <a:gd name="connsiteY6" fmla="*/ 0 h 3342992"/>
              <a:gd name="connsiteX0" fmla="*/ 0 w 3801060"/>
              <a:gd name="connsiteY0" fmla="*/ 0 h 3321673"/>
              <a:gd name="connsiteX1" fmla="*/ 3492918 w 3801060"/>
              <a:gd name="connsiteY1" fmla="*/ 260279 h 3321673"/>
              <a:gd name="connsiteX2" fmla="*/ 3481248 w 3801060"/>
              <a:gd name="connsiteY2" fmla="*/ 1745630 h 3321673"/>
              <a:gd name="connsiteX3" fmla="*/ 3801060 w 3801060"/>
              <a:gd name="connsiteY3" fmla="*/ 3186451 h 3321673"/>
              <a:gd name="connsiteX4" fmla="*/ 222571 w 3801060"/>
              <a:gd name="connsiteY4" fmla="*/ 3321673 h 3321673"/>
              <a:gd name="connsiteX5" fmla="*/ 0 w 3801060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81248 w 3671914"/>
              <a:gd name="connsiteY2" fmla="*/ 1745630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381051 w 3671914"/>
              <a:gd name="connsiteY2" fmla="*/ 1776699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25928 w 3671914"/>
              <a:gd name="connsiteY2" fmla="*/ 1780413 h 3321673"/>
              <a:gd name="connsiteX3" fmla="*/ 3671914 w 3671914"/>
              <a:gd name="connsiteY3" fmla="*/ 3301711 h 3321673"/>
              <a:gd name="connsiteX4" fmla="*/ 222571 w 3671914"/>
              <a:gd name="connsiteY4" fmla="*/ 3321673 h 3321673"/>
              <a:gd name="connsiteX5" fmla="*/ 0 w 3671914"/>
              <a:gd name="connsiteY5" fmla="*/ 0 h 3321673"/>
              <a:gd name="connsiteX0" fmla="*/ 0 w 3749861"/>
              <a:gd name="connsiteY0" fmla="*/ 0 h 3321673"/>
              <a:gd name="connsiteX1" fmla="*/ 3492918 w 3749861"/>
              <a:gd name="connsiteY1" fmla="*/ 260279 h 3321673"/>
              <a:gd name="connsiteX2" fmla="*/ 3466563 w 3749861"/>
              <a:gd name="connsiteY2" fmla="*/ 461049 h 3321673"/>
              <a:gd name="connsiteX3" fmla="*/ 3425928 w 3749861"/>
              <a:gd name="connsiteY3" fmla="*/ 1780413 h 3321673"/>
              <a:gd name="connsiteX4" fmla="*/ 3671914 w 3749861"/>
              <a:gd name="connsiteY4" fmla="*/ 3301711 h 3321673"/>
              <a:gd name="connsiteX5" fmla="*/ 222571 w 3749861"/>
              <a:gd name="connsiteY5" fmla="*/ 3321673 h 3321673"/>
              <a:gd name="connsiteX6" fmla="*/ 0 w 3749861"/>
              <a:gd name="connsiteY6" fmla="*/ 0 h 3321673"/>
              <a:gd name="connsiteX0" fmla="*/ 0 w 3671914"/>
              <a:gd name="connsiteY0" fmla="*/ 0 h 3321673"/>
              <a:gd name="connsiteX1" fmla="*/ 3492918 w 3671914"/>
              <a:gd name="connsiteY1" fmla="*/ 260279 h 3321673"/>
              <a:gd name="connsiteX2" fmla="*/ 3466563 w 3671914"/>
              <a:gd name="connsiteY2" fmla="*/ 461049 h 3321673"/>
              <a:gd name="connsiteX3" fmla="*/ 3425928 w 3671914"/>
              <a:gd name="connsiteY3" fmla="*/ 1780413 h 3321673"/>
              <a:gd name="connsiteX4" fmla="*/ 3671914 w 3671914"/>
              <a:gd name="connsiteY4" fmla="*/ 3301711 h 3321673"/>
              <a:gd name="connsiteX5" fmla="*/ 222571 w 3671914"/>
              <a:gd name="connsiteY5" fmla="*/ 3321673 h 3321673"/>
              <a:gd name="connsiteX6" fmla="*/ 0 w 3671914"/>
              <a:gd name="connsiteY6" fmla="*/ 0 h 33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914" h="3321673">
                <a:moveTo>
                  <a:pt x="0" y="0"/>
                </a:moveTo>
                <a:cubicBezTo>
                  <a:pt x="1131373" y="57794"/>
                  <a:pt x="2362138" y="194662"/>
                  <a:pt x="3492918" y="260279"/>
                </a:cubicBezTo>
                <a:lnTo>
                  <a:pt x="3466563" y="461049"/>
                </a:lnTo>
                <a:cubicBezTo>
                  <a:pt x="3455398" y="714405"/>
                  <a:pt x="3401676" y="1307795"/>
                  <a:pt x="3425928" y="1780413"/>
                </a:cubicBezTo>
                <a:cubicBezTo>
                  <a:pt x="3503518" y="2743709"/>
                  <a:pt x="3589919" y="2794612"/>
                  <a:pt x="3671914" y="3301711"/>
                </a:cubicBezTo>
                <a:lnTo>
                  <a:pt x="222571" y="3321673"/>
                </a:lnTo>
                <a:cubicBezTo>
                  <a:pt x="-73438" y="1966066"/>
                  <a:pt x="84992" y="1505075"/>
                  <a:pt x="0" y="0"/>
                </a:cubicBez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252000" tIns="288000" rIns="360000" bIns="0"/>
          <a:lstStyle/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FF0000"/>
                </a:solidFill>
                <a:latin typeface="+mn-lt"/>
                <a:cs typeface="+mn-cs"/>
              </a:rPr>
              <a:t>12 января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В 1964 году родился </a:t>
            </a:r>
            <a:r>
              <a:rPr lang="ru-RU" sz="1100" dirty="0" err="1">
                <a:latin typeface="+mn-lt"/>
                <a:cs typeface="+mn-cs"/>
              </a:rPr>
              <a:t>Джефф</a:t>
            </a:r>
            <a:r>
              <a:rPr lang="ru-RU" sz="1100" dirty="0">
                <a:latin typeface="+mn-lt"/>
                <a:cs typeface="+mn-cs"/>
              </a:rPr>
              <a:t> </a:t>
            </a:r>
            <a:r>
              <a:rPr lang="ru-RU" sz="1100" dirty="0" err="1">
                <a:latin typeface="+mn-lt"/>
                <a:cs typeface="+mn-cs"/>
              </a:rPr>
              <a:t>Безос</a:t>
            </a:r>
            <a:r>
              <a:rPr lang="ru-RU" sz="1100" dirty="0">
                <a:latin typeface="+mn-lt"/>
                <a:cs typeface="+mn-cs"/>
              </a:rPr>
              <a:t>, основатель интернет-магазина Amazon.com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FF0000"/>
                </a:solidFill>
                <a:latin typeface="+mn-lt"/>
                <a:cs typeface="+mn-cs"/>
              </a:rPr>
              <a:t>13 января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В 1899 году открыта первая в России линия дальней телефонной связи.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 В 2000 году - Самый богатый человек мира Билл Гейтс ушел с поста главы компании «Майкрософт», передав пост директора Стиву </a:t>
            </a:r>
            <a:r>
              <a:rPr lang="ru-RU" sz="1100" dirty="0" err="1">
                <a:latin typeface="+mn-lt"/>
                <a:cs typeface="+mn-cs"/>
              </a:rPr>
              <a:t>Балмеру</a:t>
            </a:r>
            <a:r>
              <a:rPr lang="ru-RU" sz="1100" dirty="0">
                <a:latin typeface="+mn-lt"/>
                <a:cs typeface="+mn-cs"/>
              </a:rPr>
              <a:t>. За Гейтсом остался почетный титул председателя и он занял пост главного компьютерного архитектора "Майкрософта".  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latin typeface="+mn-lt"/>
              <a:cs typeface="+mn-cs"/>
            </a:endParaRP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FF0000"/>
                </a:solidFill>
                <a:latin typeface="+mn-lt"/>
                <a:cs typeface="+mn-cs"/>
              </a:rPr>
              <a:t>15 января</a:t>
            </a:r>
          </a:p>
          <a:p>
            <a:pPr algn="just" defTabSz="9576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+mn-lt"/>
                <a:cs typeface="+mn-cs"/>
              </a:rPr>
              <a:t>День рождения Википедии долл.</a:t>
            </a:r>
          </a:p>
        </p:txBody>
      </p:sp>
      <p:pic>
        <p:nvPicPr>
          <p:cNvPr id="21" name="Рисунок 20" descr="История ЭВМ 80-ые года 20 века"/>
          <p:cNvPicPr/>
          <p:nvPr/>
        </p:nvPicPr>
        <p:blipFill>
          <a:blip r:embed="rId1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825895" y="4985137"/>
            <a:ext cx="1619250" cy="181991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4437" name="TextBox 2"/>
          <p:cNvSpPr txBox="1">
            <a:spLocks noChangeArrowheads="1"/>
          </p:cNvSpPr>
          <p:nvPr/>
        </p:nvSpPr>
        <p:spPr bwMode="auto">
          <a:xfrm>
            <a:off x="7258050" y="5116513"/>
            <a:ext cx="264795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Выполнил:</a:t>
            </a:r>
          </a:p>
          <a:p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Ученик 5г класса</a:t>
            </a:r>
          </a:p>
          <a:p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МОУ СОШ №3 г.Ершова</a:t>
            </a:r>
          </a:p>
          <a:p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Назаркин Андрей </a:t>
            </a:r>
          </a:p>
          <a:p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Руководитель:</a:t>
            </a:r>
          </a:p>
          <a:p>
            <a:r>
              <a:rPr lang="ru-RU" sz="1200" b="1">
                <a:solidFill>
                  <a:schemeClr val="bg1"/>
                </a:solidFill>
                <a:latin typeface="Lucida Sans Unicode" pitchFamily="34" charset="0"/>
              </a:rPr>
              <a:t>Учитель физики и информатики Григорьева Н.Н.</a:t>
            </a:r>
            <a:r>
              <a:rPr lang="ru-RU" sz="1600" b="1">
                <a:solidFill>
                  <a:schemeClr val="bg1"/>
                </a:solidFill>
                <a:latin typeface="Lucida Sans Unicode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13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2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31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3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3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46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53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60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6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7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78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8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8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9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398E-6 -3.33333E-6 C 0.0032 0.02894 0.00224 0.12061 0.01956 0.17408 C 0.02966 0.22523 0.04024 0.25116 0.06092 0.30741 C 0.08161 0.36366 0.13163 0.48241 0.14381 0.51204 " pathEditMode="relative" rAng="0" ptsTypes="faaf">
                                      <p:cBhvr>
                                        <p:cTn id="10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3" y="2560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723</TotalTime>
  <Words>1359</Words>
  <Application>Microsoft Office PowerPoint</Application>
  <PresentationFormat>Лист A4 (210x297 мм)</PresentationFormat>
  <Paragraphs>129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</vt:i4>
      </vt:variant>
    </vt:vector>
  </HeadingPairs>
  <TitlesOfParts>
    <vt:vector size="15" baseType="lpstr">
      <vt:lpstr>Arial</vt:lpstr>
      <vt:lpstr>Lucida Sans Unicode</vt:lpstr>
      <vt:lpstr>Wingdings 3</vt:lpstr>
      <vt:lpstr>Verdana</vt:lpstr>
      <vt:lpstr>Wingdings 2</vt:lpstr>
      <vt:lpstr>Calibri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Назаркина Елена Владимировна</dc:creator>
  <cp:lastModifiedBy>натали</cp:lastModifiedBy>
  <cp:revision>75</cp:revision>
  <dcterms:created xsi:type="dcterms:W3CDTF">2012-12-12T10:13:18Z</dcterms:created>
  <dcterms:modified xsi:type="dcterms:W3CDTF">2013-03-10T18:02:06Z</dcterms:modified>
</cp:coreProperties>
</file>