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45059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45060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45061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5062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45063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64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65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5066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45067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45068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5069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grpSp>
                    <p:nvGrpSpPr>
                      <p:cNvPr id="45070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5071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2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3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4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5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6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7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8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79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0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1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2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3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4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5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6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7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8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89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0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1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2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3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4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5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6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7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8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099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0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1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2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3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4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5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06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grpSp>
                      <p:nvGrpSpPr>
                        <p:cNvPr id="45107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45108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09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0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1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2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3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4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5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6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7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8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119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4512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2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3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4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15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45156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45157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58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5159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45160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1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2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3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4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5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6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7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68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5169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45170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71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72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173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174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175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5176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45177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178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79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80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81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5182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5183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5184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45185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45186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AC878C0A-9D15-4A61-BDCF-4E7AC5BB4F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E0D82-38DA-41EB-ADBF-5D97ACEF0B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56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1536-F1C6-4F80-89A6-9BB023DBE42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56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82A61-5954-4C1C-A5FD-27EC184C5E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8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EC8A2-4C41-41C3-8532-88AF41F708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32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56953-A328-4B38-80B2-74F2FD4A1A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7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7DB26-0CEE-4B66-80E9-BB9BFAD1E5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0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97B69-6028-4E7F-8ECB-A179FF160D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3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9430B-E635-4A86-8AE3-D7F5DA1468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2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A082C-6136-4018-B630-CCBD7AC13E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00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8884-8415-4291-8733-8104CF60B0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5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4403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4403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403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4403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04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04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404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4404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4404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404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grpSp>
                    <p:nvGrpSpPr>
                      <p:cNvPr id="4404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404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4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4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5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6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7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8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8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8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grpSp>
                      <p:nvGrpSpPr>
                        <p:cNvPr id="4408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4408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8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8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8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8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8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9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4409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9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9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09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0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1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2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3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413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4413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4413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13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413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4413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3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3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3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4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4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4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4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14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414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4414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4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4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415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4415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15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15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15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15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4158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4159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4160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93CBA4A-3AD3-4459-82FA-334DFBB3F4E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4161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16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755650" y="2205038"/>
            <a:ext cx="7777163" cy="158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Модуляция и детектирование</a:t>
            </a:r>
          </a:p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 электромагнитных волн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284663" y="6237288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2009г.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7137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Диод пропускает ток только в одном направлении, следовательно он отрежет от высокочастотной электромагнитной волны только те колебания, которые идут в одном направлении.</a:t>
            </a: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 rot="5400000">
            <a:off x="2482850" y="2422525"/>
            <a:ext cx="12255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V="1">
            <a:off x="3421063" y="2133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2555875" y="3286125"/>
            <a:ext cx="1296988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V="1">
            <a:off x="900113" y="2709863"/>
            <a:ext cx="187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3419475" y="2709863"/>
            <a:ext cx="1871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9160" name="Picture 8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87852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1" name="AutoShape 9"/>
          <p:cNvSpPr>
            <a:spLocks noChangeArrowheads="1"/>
          </p:cNvSpPr>
          <p:nvPr/>
        </p:nvSpPr>
        <p:spPr bwMode="auto">
          <a:xfrm rot="5400000">
            <a:off x="5005387" y="3068638"/>
            <a:ext cx="1800225" cy="122555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380288" y="1700213"/>
            <a:ext cx="6477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 rot="5400000">
            <a:off x="7342982" y="1951831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 flipV="1">
            <a:off x="7667625" y="2708275"/>
            <a:ext cx="1588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7667625" y="476250"/>
            <a:ext cx="1588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V="1">
            <a:off x="5291138" y="1412875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5291138" y="3571875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 flipV="1">
            <a:off x="4498975" y="2276475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4498975" y="2636838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5291138" y="141287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5291138" y="2636838"/>
            <a:ext cx="0" cy="935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 rot="5400000">
            <a:off x="7488237" y="728663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 rot="10800000">
            <a:off x="6732588" y="476250"/>
            <a:ext cx="792162" cy="8651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8142" name="Picture 14" descr="изображение 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292600"/>
            <a:ext cx="8785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79388" y="620713"/>
            <a:ext cx="4319587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Ток, проходящий через диод, попадает на развилку: громкоговоритель – конденсатор. Амплитуда колебаний в отсечённой части электромагнитной волны уменьшается вдвое. При этом в момент обратного тока, когда его значение в цепи равно 0, конденсатор поддерживает ток через громкоговоритель.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52413" y="622300"/>
            <a:ext cx="6477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 rot="5400000">
            <a:off x="215107" y="873919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0420" name="Picture 4" descr="изображение 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0"/>
          <a:stretch>
            <a:fillRect/>
          </a:stretch>
        </p:blipFill>
        <p:spPr bwMode="auto">
          <a:xfrm>
            <a:off x="539750" y="2349500"/>
            <a:ext cx="8243888" cy="25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1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013325"/>
            <a:ext cx="84963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2" name="AutoShape 6"/>
          <p:cNvSpPr>
            <a:spLocks noChangeArrowheads="1"/>
          </p:cNvSpPr>
          <p:nvPr/>
        </p:nvSpPr>
        <p:spPr bwMode="auto">
          <a:xfrm rot="5400000">
            <a:off x="1512888" y="1447800"/>
            <a:ext cx="792162" cy="8651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411413" y="404813"/>
            <a:ext cx="65897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 итоге громкоговоритель воспринимает пульсирующий ток, амплитуда которого совпадает с колебаниями звуковой волны, а высокочастотные пульсации нами на слух не воспринимаются.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28" name="Picture 36" descr="Изображение 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4675"/>
            <a:ext cx="6192837" cy="480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323850" y="260350"/>
            <a:ext cx="8569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Простейший детекторный радиоприёмник состоит из детектора и приёмной антенны, которая соединяется с колебательным контуром. Путём изменения ёмкости конденсатора КК изменяется период колебаний КК (формула Томсона) и, как следствие, длина принимаемой электромагнитной волны.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1979613" y="3789363"/>
            <a:ext cx="2160587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Колебательный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     контур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9432" name="Line 40"/>
          <p:cNvSpPr>
            <a:spLocks noChangeShapeType="1"/>
          </p:cNvSpPr>
          <p:nvPr/>
        </p:nvSpPr>
        <p:spPr bwMode="auto">
          <a:xfrm>
            <a:off x="4932363" y="2205038"/>
            <a:ext cx="2519362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4932363" y="5876925"/>
            <a:ext cx="2519362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34" name="Line 42"/>
          <p:cNvSpPr>
            <a:spLocks noChangeShapeType="1"/>
          </p:cNvSpPr>
          <p:nvPr/>
        </p:nvSpPr>
        <p:spPr bwMode="auto">
          <a:xfrm flipH="1" flipV="1">
            <a:off x="4932363" y="2205038"/>
            <a:ext cx="0" cy="36718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35" name="Line 43"/>
          <p:cNvSpPr>
            <a:spLocks noChangeShapeType="1"/>
          </p:cNvSpPr>
          <p:nvPr/>
        </p:nvSpPr>
        <p:spPr bwMode="auto">
          <a:xfrm>
            <a:off x="7451725" y="2205038"/>
            <a:ext cx="0" cy="36718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36" name="Text Box 44"/>
          <p:cNvSpPr txBox="1">
            <a:spLocks noChangeArrowheads="1"/>
          </p:cNvSpPr>
          <p:nvPr/>
        </p:nvSpPr>
        <p:spPr bwMode="auto">
          <a:xfrm>
            <a:off x="5508625" y="2205038"/>
            <a:ext cx="15113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Детектор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39750" y="188913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Радиотелефонная связь – передача речи или музыки с помощью электромагнитных волн. </a:t>
            </a:r>
          </a:p>
        </p:txBody>
      </p:sp>
      <p:pic>
        <p:nvPicPr>
          <p:cNvPr id="47107" name="Picture 3" descr="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81075"/>
            <a:ext cx="8640763" cy="563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642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Колебания звуковой частоты (звук) представляют собой сравнительно медленные колебания (17 – 20000Гц). Электромагнитные волны такой частоты почти не излучаются.</a:t>
            </a:r>
          </a:p>
        </p:txBody>
      </p:sp>
      <p:pic>
        <p:nvPicPr>
          <p:cNvPr id="46084" name="Picture 4" descr="Изображение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4032250" cy="337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5" name="Picture 5" descr="Изображение 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133600"/>
            <a:ext cx="4608513" cy="455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848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Для передачи звука на большие расстояния необходимо использовать высокочастотные электромагнитные колебания. </a:t>
            </a:r>
          </a:p>
          <a:p>
            <a:pPr>
              <a:spcBef>
                <a:spcPct val="50000"/>
              </a:spcBef>
            </a:pPr>
            <a:r>
              <a:rPr lang="ru-RU"/>
              <a:t>Для этого используется генератор высокой частоты (ГВЧ).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611188" y="1700213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5300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76700"/>
            <a:ext cx="8785225" cy="248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00113" y="2133600"/>
            <a:ext cx="1441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00FF"/>
                </a:solidFill>
              </a:rPr>
              <a:t>ГВЧ</a:t>
            </a: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 rot="5400000">
            <a:off x="2447925" y="3176588"/>
            <a:ext cx="792163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059113" y="2349500"/>
            <a:ext cx="4968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Генератор выдаёт электромагнитную волну с частотой более 200000Гц.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23850" y="1773238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39750" y="2349500"/>
            <a:ext cx="1441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00FF"/>
                </a:solidFill>
              </a:rPr>
              <a:t>ГВЧ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640763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Генератор высокой частоты соединяется со специальным модулирующим устройством.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Модуляция</a:t>
            </a:r>
            <a:r>
              <a:rPr lang="ru-RU"/>
              <a:t> – изменение амплитуды высокочастотных колебаний с помощью электрических колебаний звуковой частоты.</a:t>
            </a:r>
          </a:p>
        </p:txBody>
      </p:sp>
      <p:pic>
        <p:nvPicPr>
          <p:cNvPr id="54277" name="Picture 5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76700"/>
            <a:ext cx="84963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563938" y="1773238"/>
            <a:ext cx="20161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2195513" y="24209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563938" y="2276475"/>
            <a:ext cx="20875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Модулирующее 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  устройство</a:t>
            </a:r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2700338" y="3141663"/>
            <a:ext cx="792162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2771775" y="5949950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3492500" y="5949950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051050" y="6308725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2051050" y="5734050"/>
            <a:ext cx="0" cy="573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6165850"/>
            <a:ext cx="4321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Микрофон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23850" y="1773238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9750" y="2349500"/>
            <a:ext cx="1441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00FF"/>
                </a:solidFill>
              </a:rPr>
              <a:t>ГВЧ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563938" y="1773238"/>
            <a:ext cx="20161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2195513" y="24209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563938" y="2276475"/>
            <a:ext cx="20875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Модулирующее 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  устройство</a:t>
            </a:r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5651500" y="2420938"/>
            <a:ext cx="1368425" cy="576262"/>
          </a:xfrm>
          <a:prstGeom prst="rightArrow">
            <a:avLst>
              <a:gd name="adj1" fmla="val 50000"/>
              <a:gd name="adj2" fmla="val 5936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50825" y="260350"/>
            <a:ext cx="8642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На выходе модулирующего устройства образуется высокочастотная электромагнитная волна, амплитуда которой меняется в зависимости от колебаний звуковой частоты.</a:t>
            </a:r>
          </a:p>
        </p:txBody>
      </p:sp>
      <p:pic>
        <p:nvPicPr>
          <p:cNvPr id="53258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76700"/>
            <a:ext cx="87852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7092950" y="1341438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7092950" y="1341438"/>
            <a:ext cx="144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6948488" y="1341438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8040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6877050" y="37893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6948488" y="38608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7164388" y="2276475"/>
            <a:ext cx="18716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Передающая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   антенна</a:t>
            </a:r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 rot="5400000">
            <a:off x="7127875" y="3178176"/>
            <a:ext cx="936625" cy="863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изображение 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8913"/>
            <a:ext cx="7056438" cy="64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79388" y="404813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68313" y="836613"/>
            <a:ext cx="1441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00FF"/>
                </a:solidFill>
              </a:rPr>
              <a:t>ГВЧ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827088" y="2852738"/>
            <a:ext cx="719137" cy="7191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827088" y="2852738"/>
            <a:ext cx="1587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79388" y="4365625"/>
            <a:ext cx="2016125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79388" y="4868863"/>
            <a:ext cx="20875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Модулирующее 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   устройство</a:t>
            </a: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1258888" y="15573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1258888" y="32845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1258888" y="5516563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497887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Модулированную электромагнитную волну ловит приёмная антенна. Но услышать звук мы не можем, т.к. громкоговоритель радиоприёмника не воспроизводит высокочастотные колебания. Необходимо произвести детектирование.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Детектирование</a:t>
            </a:r>
            <a:r>
              <a:rPr lang="ru-RU"/>
              <a:t> – получение звука из высокочастотного модулированного сигнала. 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692275" y="2279650"/>
            <a:ext cx="0" cy="2376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547813" y="2279650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1692275" y="2279650"/>
            <a:ext cx="144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1403350" y="46545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476375" y="47275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547813" y="4799013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80975" y="2998788"/>
            <a:ext cx="143986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Приёмная 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 антенна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3132138" y="2565400"/>
            <a:ext cx="2016125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492500" y="32861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Детектор</a:t>
            </a: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1765300" y="3214688"/>
            <a:ext cx="1296988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5221288" y="321468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6589713" y="2998788"/>
            <a:ext cx="6477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5" name="AutoShape 15"/>
          <p:cNvSpPr>
            <a:spLocks noChangeArrowheads="1"/>
          </p:cNvSpPr>
          <p:nvPr/>
        </p:nvSpPr>
        <p:spPr bwMode="auto">
          <a:xfrm rot="5400000">
            <a:off x="6552407" y="3250406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373813" y="2133600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Громкоговоритель</a:t>
            </a:r>
          </a:p>
        </p:txBody>
      </p:sp>
      <p:pic>
        <p:nvPicPr>
          <p:cNvPr id="51217" name="Picture 17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724400"/>
            <a:ext cx="6840538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18" name="AutoShape 18"/>
          <p:cNvSpPr>
            <a:spLocks noChangeArrowheads="1"/>
          </p:cNvSpPr>
          <p:nvPr/>
        </p:nvSpPr>
        <p:spPr bwMode="auto">
          <a:xfrm rot="16200000">
            <a:off x="467519" y="3861594"/>
            <a:ext cx="1584325" cy="1582737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424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CCFF"/>
                </a:solidFill>
              </a:rPr>
              <a:t>Детектор </a:t>
            </a:r>
            <a:r>
              <a:rPr lang="ru-RU"/>
              <a:t>состоит из диода, конденсатора и сопротивления, роль которого обычно играет громкоговоритель.</a:t>
            </a:r>
          </a:p>
        </p:txBody>
      </p:sp>
      <p:pic>
        <p:nvPicPr>
          <p:cNvPr id="50179" name="Picture 3" descr="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57563"/>
            <a:ext cx="3097213" cy="88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684213" y="28527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84213" y="44370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827088" y="15573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827088" y="4724400"/>
            <a:ext cx="0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V="1">
            <a:off x="827088" y="1557338"/>
            <a:ext cx="2808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V="1">
            <a:off x="827088" y="6237288"/>
            <a:ext cx="698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7524750" y="3429000"/>
            <a:ext cx="6477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5400000">
            <a:off x="7487444" y="3680619"/>
            <a:ext cx="1873250" cy="5032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V="1">
            <a:off x="7812088" y="4437063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7812088" y="1628775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4284663" y="1628775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1" name="AutoShape 15"/>
          <p:cNvSpPr>
            <a:spLocks noChangeArrowheads="1"/>
          </p:cNvSpPr>
          <p:nvPr/>
        </p:nvSpPr>
        <p:spPr bwMode="auto">
          <a:xfrm rot="5400000">
            <a:off x="3346450" y="1270000"/>
            <a:ext cx="12255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4284663" y="981075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5435600" y="3141663"/>
            <a:ext cx="2376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5435600" y="5300663"/>
            <a:ext cx="2376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4643438" y="4005263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V="1">
            <a:off x="4643438" y="4365625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V="1">
            <a:off x="5435600" y="314166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5435600" y="4365625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3419475" y="2133600"/>
            <a:ext cx="1296988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 rot="5400000">
            <a:off x="7632700" y="2457451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 rot="10800000">
            <a:off x="6877050" y="2205038"/>
            <a:ext cx="792163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Модуляция и детектирование">
  <a:themeElements>
    <a:clrScheme name="Тарелка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Тарелка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Модуляция и детектирование</Template>
  <TotalTime>0</TotalTime>
  <Words>327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Verdana</vt:lpstr>
      <vt:lpstr>Wingdings</vt:lpstr>
      <vt:lpstr>Модуляция и детектирование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2010-11-25T02:16:46Z</dcterms:created>
  <dcterms:modified xsi:type="dcterms:W3CDTF">2010-11-25T02:17:43Z</dcterms:modified>
</cp:coreProperties>
</file>