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1" r:id="rId6"/>
    <p:sldId id="260" r:id="rId7"/>
    <p:sldId id="259" r:id="rId8"/>
    <p:sldId id="267" r:id="rId9"/>
    <p:sldId id="263" r:id="rId10"/>
    <p:sldId id="265" r:id="rId11"/>
    <p:sldId id="266" r:id="rId12"/>
    <p:sldId id="279" r:id="rId13"/>
    <p:sldId id="269" r:id="rId14"/>
    <p:sldId id="270" r:id="rId15"/>
    <p:sldId id="273" r:id="rId16"/>
    <p:sldId id="271" r:id="rId17"/>
    <p:sldId id="274" r:id="rId18"/>
    <p:sldId id="275" r:id="rId19"/>
    <p:sldId id="278" r:id="rId20"/>
    <p:sldId id="277" r:id="rId21"/>
    <p:sldId id="276" r:id="rId22"/>
    <p:sldId id="26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48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F3855-6301-4546-A911-71730C2FC3FC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F9B29-AC55-4AC7-8A02-3E7223E9F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CBA38-0128-446F-ADD6-B0CDFC763319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D6725-98D2-4F7E-9D6E-766525004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646F-AE09-44DC-AA98-053BEE1A2C15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6B096-AA02-4FA3-ADEF-2D692AE37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117E0-7E6A-46F9-8CB8-E043DF072A6A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B7FE1-5D96-4825-87BD-36F0B65BD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EBE5F-F2D3-4835-94CE-00C3F5EDACF1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56255-4ECD-48DD-AE25-9C66B0FB4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BF7B-513A-4E23-98A7-D94CBFDA6CEE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45E23-CEF2-4718-911B-A798F59A5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5E2AC-6E12-48F6-AF2B-5BCEADCA9260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4E825-BE92-4A42-9AF9-E586C32FF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7BB08-8632-4233-818D-C4CC86183CE6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4961A-0059-496D-BDD6-CBD6CECBA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D4F0-2AD8-476A-B56F-852DBCFCADE2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B39AC-01EC-4F5C-9EE7-33D4C97C1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85099-1AA4-4FAF-B82F-7E61BF7AF7DF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A0BB4-7E5D-4C40-841A-B9C1608D4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C1274-AE57-4CC8-84F8-10F7A851CC5D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2A289-EA21-42D1-982B-6CD8FB004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382876-9FEB-4961-A242-532F7D045A9D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8FF556-C1F0-4A01-BA9A-A2D49CADD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package" Target="../embeddings/____________Microsoft_Office_PowerPoint4.ppt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___Microsoft_Office_PowerPoint3.pptx"/><Relationship Id="rId5" Type="http://schemas.openxmlformats.org/officeDocument/2006/relationships/package" Target="../embeddings/____________Microsoft_Office_PowerPoint2.pptx"/><Relationship Id="rId4" Type="http://schemas.openxmlformats.org/officeDocument/2006/relationships/package" Target="../embeddings/____________Microsoft_Office_PowerPoint1.ppt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unnaturalist.ru/anonce/show/anonceId/113/" TargetMode="External"/><Relationship Id="rId13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12" Type="http://schemas.openxmlformats.org/officeDocument/2006/relationships/hyperlink" Target="http://unnaturalist.ru/anonce/show/anonceId/114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nnaturalist.ru/anonce/show/anonceId/115/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11.jpeg"/><Relationship Id="rId10" Type="http://schemas.openxmlformats.org/officeDocument/2006/relationships/hyperlink" Target="http://unnaturalist.ru/anonce/show/anonceId/102/" TargetMode="External"/><Relationship Id="rId4" Type="http://schemas.openxmlformats.org/officeDocument/2006/relationships/hyperlink" Target="http://unnaturalist.ru/anonce/show/anonceId/80/" TargetMode="External"/><Relationship Id="rId9" Type="http://schemas.openxmlformats.org/officeDocument/2006/relationships/image" Target="../media/image13.jpeg"/><Relationship Id="rId1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071538" y="1285860"/>
            <a:ext cx="6929486" cy="414340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Читаем и учимся вместе 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 «Юным Натуралистом»</a:t>
            </a:r>
          </a:p>
          <a:p>
            <a:pPr algn="ctr">
              <a:defRPr/>
            </a:pPr>
            <a:endParaRPr lang="ru-RU" sz="3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r>
              <a:rPr lang="ru-RU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Презентация интегрированного творческого проекта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99" name="Picture 3" descr="C:\Documents and Settings\Библиотекарь1\Рабочий стол\m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1357313"/>
            <a:ext cx="350043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928934"/>
            <a:ext cx="485778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4572000" y="1571625"/>
            <a:ext cx="4143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Этап обработки информации (чтение читательских дневников, изучение и отбор материала для презентации). 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357298"/>
            <a:ext cx="4500594" cy="3434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357188" y="4786313"/>
            <a:ext cx="39290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Определился состав инициативной группы учащихся 4Д класса, </a:t>
            </a:r>
          </a:p>
          <a:p>
            <a:pPr marL="342900" indent="-342900"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которая приступила </a:t>
            </a:r>
          </a:p>
          <a:p>
            <a:pPr marL="342900" indent="-342900"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к созданию авторских        презентаций и буклета.</a:t>
            </a:r>
          </a:p>
          <a:p>
            <a:pPr marL="342900" indent="-342900" eaLnBrk="0" hangingPunct="0">
              <a:tabLst>
                <a:tab pos="457200" algn="l"/>
              </a:tabLst>
            </a:pPr>
            <a:endParaRPr lang="ru-RU" b="1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C:\Documents and Settings\Библиотекарь1\Рабочий стол\со сканера\Изображение 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072494" cy="621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Documents and Settings\Библиотекарь1\Рабочий стол\со сканера\Изображение 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001056" cy="621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28625" y="1500188"/>
            <a:ext cx="8215313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«По страницам «Юного натуралиста»:</a:t>
            </a:r>
            <a:endParaRPr lang="en-US" sz="2400" b="1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познавательная викторина </a:t>
            </a:r>
            <a:endParaRPr lang="en-US" sz="2400" b="1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Как перелетные птицы находят дорогу в теплые страны  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и обратно домой, пролетая сотни, тысячи километров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безо всяких приборов и карт? /По Солнцу и звездам/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2.Первые птичьи  домики стали делать индусы в 1 тысячелетии.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Для чего люди строили скворечники?  /Для пропитания/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3.Назовите животных, которые с древности в некоторых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странах почитались как священные.  /Кошки/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4.Растут ли на дереве уши?  /Гриб-трутовик , по форме/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5.Самый маленький представитель в семействе диких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кошек.  /Манул/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6.Где в России обитают тигры? Как называется этот вид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тигров?  /На Дальнем Востоке. Уссурийский тигр/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7.Живет под водой, а дышит легкими. Кто это?  /Черепаха/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8.Какое насекомое называют красоткой и почему? 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/Стрекоза. За красоту и грациозный полет/</a:t>
            </a:r>
          </a:p>
          <a:p>
            <a:pPr algn="ctr" eaLnBrk="0" hangingPunct="0">
              <a:buFont typeface="Calibri" pitchFamily="34" charset="0"/>
              <a:buAutoNum type="arabicPeriod"/>
            </a:pPr>
            <a:endParaRPr lang="ru-RU" sz="2400" b="1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31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Прямоугольник 3"/>
          <p:cNvSpPr>
            <a:spLocks noChangeArrowheads="1"/>
          </p:cNvSpPr>
          <p:nvPr/>
        </p:nvSpPr>
        <p:spPr bwMode="auto">
          <a:xfrm>
            <a:off x="571500" y="6143625"/>
            <a:ext cx="8143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Обобщение материала, создание совместной презентации</a:t>
            </a:r>
            <a:endParaRPr lang="ru-RU" b="1">
              <a:solidFill>
                <a:srgbClr val="002060"/>
              </a:solidFill>
              <a:latin typeface="Comic Sans MS" pitchFamily="66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595563" y="1428750"/>
          <a:ext cx="6096000" cy="4572000"/>
        </p:xfrm>
        <a:graphic>
          <a:graphicData uri="http://schemas.openxmlformats.org/presentationml/2006/ole">
            <p:oleObj spid="_x0000_s1026" name="Презентация" r:id="rId4" imgW="4568900" imgH="3425883" progId="PowerPoint.Show.12">
              <p:embed/>
            </p:oleObj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500063" y="1428750"/>
          <a:ext cx="2000250" cy="1500188"/>
        </p:xfrm>
        <a:graphic>
          <a:graphicData uri="http://schemas.openxmlformats.org/presentationml/2006/ole">
            <p:oleObj spid="_x0000_s1027" name="Презентация" r:id="rId5" imgW="4568900" imgH="3425883" progId="PowerPoint.Show.12">
              <p:embed/>
            </p:oleObj>
          </a:graphicData>
        </a:graphic>
      </p:graphicFrame>
      <p:graphicFrame>
        <p:nvGraphicFramePr>
          <p:cNvPr id="1028" name="Object 6"/>
          <p:cNvGraphicFramePr>
            <a:graphicFrameLocks noChangeAspect="1"/>
          </p:cNvGraphicFramePr>
          <p:nvPr/>
        </p:nvGraphicFramePr>
        <p:xfrm>
          <a:off x="500063" y="2928938"/>
          <a:ext cx="2000250" cy="1500187"/>
        </p:xfrm>
        <a:graphic>
          <a:graphicData uri="http://schemas.openxmlformats.org/presentationml/2006/ole">
            <p:oleObj spid="_x0000_s1028" name="Презентация" r:id="rId6" imgW="4568900" imgH="3425883" progId="PowerPoint.Show.12">
              <p:embed/>
            </p:oleObj>
          </a:graphicData>
        </a:graphic>
      </p:graphicFrame>
      <p:graphicFrame>
        <p:nvGraphicFramePr>
          <p:cNvPr id="1029" name="Object 7"/>
          <p:cNvGraphicFramePr>
            <a:graphicFrameLocks noChangeAspect="1"/>
          </p:cNvGraphicFramePr>
          <p:nvPr/>
        </p:nvGraphicFramePr>
        <p:xfrm>
          <a:off x="500063" y="4500563"/>
          <a:ext cx="2000250" cy="1500187"/>
        </p:xfrm>
        <a:graphic>
          <a:graphicData uri="http://schemas.openxmlformats.org/presentationml/2006/ole">
            <p:oleObj spid="_x0000_s1029" name="Презентация" r:id="rId7" imgW="4568900" imgH="3425883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71500" y="585787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Подготовка и проведение мероприятия «Мой любимый журнал </a:t>
            </a:r>
          </a:p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о природе» (презентация журнала для учащихся 2 класса).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714500"/>
            <a:ext cx="6643688" cy="387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1643063"/>
            <a:ext cx="4857750" cy="467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8"/>
          <p:cNvSpPr txBox="1">
            <a:spLocks noChangeArrowheads="1"/>
          </p:cNvSpPr>
          <p:nvPr/>
        </p:nvSpPr>
        <p:spPr bwMode="auto">
          <a:xfrm>
            <a:off x="1500188" y="2286000"/>
            <a:ext cx="657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571625"/>
            <a:ext cx="7072312" cy="4767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1500188" y="2286000"/>
            <a:ext cx="657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500188"/>
            <a:ext cx="4286250" cy="498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643063"/>
            <a:ext cx="6338887" cy="478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14375" y="1500188"/>
            <a:ext cx="7786688" cy="56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Интегрированный творческий проект разработан для учащихся начальной школы и направлен на: 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развитие навыков самостоятельной работы ребенка </a:t>
            </a:r>
          </a:p>
          <a:p>
            <a:pPr eaLnBrk="0" hangingPunct="0"/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по выявлению и отбору нужной информации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развитие навыков взаимодействия и взаимопомощи </a:t>
            </a:r>
          </a:p>
          <a:p>
            <a:pPr eaLnBrk="0" hangingPunct="0"/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в группе при решении общих задач</a:t>
            </a:r>
          </a:p>
          <a:p>
            <a:pPr eaLnBrk="0" hangingPunct="0"/>
            <a:endParaRPr lang="ru-RU" sz="2000" b="1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ru-RU" sz="2000" b="1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Автор проекта:</a:t>
            </a:r>
            <a:endParaRPr lang="ru-RU" sz="2000" b="1">
              <a:solidFill>
                <a:srgbClr val="C00000"/>
              </a:solidFill>
              <a:latin typeface="Comic Sans MS" pitchFamily="66" charset="0"/>
            </a:endParaRPr>
          </a:p>
          <a:p>
            <a:pPr>
              <a:buFont typeface="Arial" charset="0"/>
              <a:buChar char="•"/>
            </a:pPr>
            <a:r>
              <a:rPr lang="en-US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Зяблина Елена  Геннадьевна, заведующая библиотекой    </a:t>
            </a:r>
          </a:p>
          <a:p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МБОУ «СОШ№28»</a:t>
            </a:r>
          </a:p>
          <a:p>
            <a:endParaRPr lang="en-US" sz="2000" b="1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2000" b="1">
                <a:solidFill>
                  <a:srgbClr val="C00000"/>
                </a:solidFill>
                <a:latin typeface="Comic Sans MS" pitchFamily="66" charset="0"/>
              </a:rPr>
              <a:t>Участники проекта:</a:t>
            </a:r>
          </a:p>
          <a:p>
            <a:pPr>
              <a:buFont typeface="Arial" charset="0"/>
              <a:buChar char="•"/>
            </a:pPr>
            <a:r>
              <a:rPr 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000" b="1">
                <a:solidFill>
                  <a:srgbClr val="002060"/>
                </a:solidFill>
                <a:latin typeface="Comic Sans MS" pitchFamily="66" charset="0"/>
              </a:rPr>
              <a:t>Кочанова Ирина Вениаминовна, учитель начальных   </a:t>
            </a:r>
          </a:p>
          <a:p>
            <a:r>
              <a:rPr lang="ru-RU" sz="2000" b="1">
                <a:solidFill>
                  <a:srgbClr val="002060"/>
                </a:solidFill>
                <a:latin typeface="Comic Sans MS" pitchFamily="66" charset="0"/>
              </a:rPr>
              <a:t>  классов, классный руководитель 4Д класса МБОУ   </a:t>
            </a:r>
          </a:p>
          <a:p>
            <a:r>
              <a:rPr lang="ru-RU" sz="2000" b="1">
                <a:solidFill>
                  <a:srgbClr val="002060"/>
                </a:solidFill>
                <a:latin typeface="Comic Sans MS" pitchFamily="66" charset="0"/>
              </a:rPr>
              <a:t>  «СОШ№28»</a:t>
            </a:r>
          </a:p>
          <a:p>
            <a:pPr>
              <a:buFont typeface="Arial" charset="0"/>
              <a:buChar char="•"/>
            </a:pPr>
            <a:r>
              <a:rPr 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000" b="1">
                <a:solidFill>
                  <a:srgbClr val="002060"/>
                </a:solidFill>
                <a:latin typeface="Comic Sans MS" pitchFamily="66" charset="0"/>
              </a:rPr>
              <a:t>Учащиеся 4Д класса МБОУ «СОШ№28»</a:t>
            </a:r>
          </a:p>
          <a:p>
            <a:pPr eaLnBrk="0" hangingPunct="0"/>
            <a:endParaRPr lang="en-US" sz="1200">
              <a:cs typeface="Times New Roman" pitchFamily="18" charset="0"/>
            </a:endParaRPr>
          </a:p>
          <a:p>
            <a:pPr eaLnBrk="0" hangingPunct="0"/>
            <a:endParaRPr lang="ru-RU" sz="8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6500813" y="1643063"/>
            <a:ext cx="2214562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Comic Sans MS" pitchFamily="66" charset="0"/>
              </a:rPr>
              <a:t>Участники   </a:t>
            </a:r>
          </a:p>
          <a:p>
            <a:r>
              <a:rPr lang="ru-RU" b="1">
                <a:solidFill>
                  <a:srgbClr val="C00000"/>
                </a:solidFill>
                <a:latin typeface="Comic Sans MS" pitchFamily="66" charset="0"/>
              </a:rPr>
              <a:t>          проекта</a:t>
            </a:r>
          </a:p>
          <a:p>
            <a:endParaRPr lang="ru-RU" b="1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Двойнишникова   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          Валерия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Евтехова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          Валерия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Павлова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          Варвара Потапкина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            Дарья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Рыськов Петр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Хайрова Ляйсан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6021388" cy="479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1000125" y="2428875"/>
            <a:ext cx="7072313" cy="3143250"/>
          </a:xfrm>
        </p:spPr>
        <p:txBody>
          <a:bodyPr/>
          <a:lstStyle/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ru-RU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Итоги проекта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Работа учащихся в проекте способствовала расширению кругозора, воспитанию чувства прекрасного, любви к природе, окружающему миру.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Дети получили опыт публичного выступления.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Работа учащихся в проекте помогла сплочению классного коллектива.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Библиотекарь школы оказала содействие в формировании навыков сотрудничества учащихся с окружающими и активизации читательского интереса учащихся.</a:t>
            </a:r>
          </a:p>
          <a:p>
            <a:pPr>
              <a:defRPr/>
            </a:pPr>
            <a:endParaRPr lang="ru-RU" dirty="0">
              <a:latin typeface="Comic Sans MS" pitchFamily="66" charset="0"/>
            </a:endParaRPr>
          </a:p>
        </p:txBody>
      </p:sp>
      <p:pic>
        <p:nvPicPr>
          <p:cNvPr id="23555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2875"/>
            <a:ext cx="82867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C:\Documents and Settings\Admin\Рабочий стол\646400-dff84613dc1329a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643063"/>
            <a:ext cx="7500937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C:\Documents and Settings\Admin\Рабочий стол\Проект\Изображение 0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1571612"/>
            <a:ext cx="814393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1714488"/>
            <a:ext cx="8786874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«Для мысли и деяния рожден человек»</a:t>
            </a:r>
          </a:p>
          <a:p>
            <a:pPr algn="r"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125" name="TextBox 7"/>
          <p:cNvSpPr txBox="1">
            <a:spLocks noChangeArrowheads="1"/>
          </p:cNvSpPr>
          <p:nvPr/>
        </p:nvSpPr>
        <p:spPr bwMode="auto">
          <a:xfrm>
            <a:off x="571500" y="2428875"/>
            <a:ext cx="7929563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Латинский афоризм</a:t>
            </a:r>
          </a:p>
          <a:p>
            <a:pPr algn="r"/>
            <a:endParaRPr lang="ru-RU" b="1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r>
              <a:rPr lang="ru-RU" sz="2400" b="1">
                <a:solidFill>
                  <a:srgbClr val="002060"/>
                </a:solidFill>
                <a:latin typeface="Comic Sans MS" pitchFamily="66" charset="0"/>
              </a:rPr>
              <a:t>Окружающая жизнь – это творческая лаборатория, в которой происходит процесс познания. Проектная деятельность учащихся – сфера, 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Comic Sans MS" pitchFamily="66" charset="0"/>
              </a:rPr>
              <a:t>где необходим  и где образуется союз между знаниями и умениями, теорией и практикой. Работа в проекте позволяет уже в младшем школьном возрасте вовлекать детей в активную познавательную деятельность.</a:t>
            </a:r>
          </a:p>
          <a:p>
            <a:pPr algn="r"/>
            <a:endParaRPr lang="ru-RU"/>
          </a:p>
          <a:p>
            <a:pPr algn="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71500" y="1500188"/>
            <a:ext cx="79295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Цели:</a:t>
            </a:r>
            <a:r>
              <a:rPr lang="ru-RU" sz="2000" b="1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ourier New" pitchFamily="49" charset="0"/>
              </a:rPr>
              <a:t> </a:t>
            </a:r>
            <a:endParaRPr lang="ru-RU" sz="2000" b="1">
              <a:solidFill>
                <a:srgbClr val="C0000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экологическое воспитание учащихся средствами   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периодической литературы 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формирование навыков независимого библиотечного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пользователя 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содействие формированию личности учащихся формами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и методами индивидуальной и массовой работы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в библиотеке 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воспитание любознательности, расширение кругозора 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и  развитие творческого потенциала учащихся.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Задачи: </a:t>
            </a:r>
            <a:endParaRPr lang="ru-RU" sz="2000" b="1">
              <a:solidFill>
                <a:srgbClr val="C0000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повы</a:t>
            </a:r>
            <a:r>
              <a:rPr lang="en-US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c</a:t>
            </a: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ить читательский интерес учащихся, читаемость и  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посещаемость библиотеки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закрепить основные практические навыки работы на </a:t>
            </a:r>
          </a:p>
          <a:p>
            <a:pPr eaLnBrk="0" hangingPunct="0"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компьютере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buFontTx/>
              <a:buChar char="•"/>
              <a:tabLst>
                <a:tab pos="2314575" algn="l"/>
              </a:tabLst>
            </a:pPr>
            <a:r>
              <a:rPr lang="ru-RU" sz="2000" b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научить создавать мультимедийные продукты.</a:t>
            </a:r>
            <a:endParaRPr lang="ru-RU" sz="2000" b="1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9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00063" y="1285875"/>
            <a:ext cx="8143875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457200" algn="l"/>
              </a:tabLst>
              <a:defRPr/>
            </a:pPr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Содержание проекта</a:t>
            </a:r>
          </a:p>
          <a:p>
            <a:pPr eaLnBrk="0" hangingPunct="0">
              <a:buFont typeface="Calibri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«Мой любимый журнал о природе»: библиотечный урок </a:t>
            </a:r>
            <a:endParaRPr lang="en-US" sz="1700" b="1" dirty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en-US" sz="1700" b="1" dirty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</a:t>
            </a: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(</a:t>
            </a: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Зяблина Е. Г.).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42900" indent="-342900" eaLnBrk="0" hangingPunct="0">
              <a:tabLst>
                <a:tab pos="457200" algn="l"/>
              </a:tabLst>
              <a:defRPr/>
            </a:pPr>
            <a:r>
              <a:rPr lang="en-US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.  Подготовительная работа библиотекаря с учащимися: работа с картотекой «По страницам «ЮН», выдача экземпляров журнала на абонементе и в читальном зале. </a:t>
            </a:r>
          </a:p>
          <a:p>
            <a:pPr marL="342900" indent="-342900"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3.  Самостоятельная  деятельность учащихся: чтение статей журнала, работа  по оформлению и ведению читательских дневников</a:t>
            </a:r>
          </a:p>
          <a:p>
            <a:pPr marL="342900" indent="-342900"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  (выбрать статью, написать отзыв, составить вопросы для викторины).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4.  Обработка информации (чтение читательских дневников, отбор 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   материала для презентации). 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5.  Определить состав инициативной группы учащихся 4Д класса.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6.  Создание авторских презентаций учащимися 4Д класса.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7.  Создание буклета «Мой любимый журнал о природе».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8.  Отбор и формирование списка вопросов викторины.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9.  Обобщение материала, создание совместной презентации.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10. Подготовка и проведение мероприятия «Мой любимый журнал о </a:t>
            </a:r>
            <a:endParaRPr lang="en-US" sz="1700" b="1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en-US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 </a:t>
            </a: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 природе» (для учащихся 2 класса).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sz="17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11. Сроки реализации 02.12.2011-05.04.2012 года.</a:t>
            </a:r>
            <a:endParaRPr lang="ru-RU" sz="17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9"/>
          <p:cNvSpPr>
            <a:spLocks noChangeArrowheads="1"/>
          </p:cNvSpPr>
          <p:nvPr/>
        </p:nvSpPr>
        <p:spPr bwMode="auto">
          <a:xfrm>
            <a:off x="642938" y="4714875"/>
            <a:ext cx="7858125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Библиотечный урок «Мой любимый журнал о природе»</a:t>
            </a:r>
          </a:p>
          <a:p>
            <a:endParaRPr lang="ru-RU" b="1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Предварительно было проведено мини-анкетирование,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где участникам предлагалось ответить всего на два вопроса: </a:t>
            </a:r>
          </a:p>
          <a:p>
            <a:pPr>
              <a:buFont typeface="Arial" charset="0"/>
              <a:buChar char="•"/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Знаком ли вам журнал «Юный натуралист»? О чём он? </a:t>
            </a:r>
          </a:p>
          <a:p>
            <a:pPr>
              <a:buFont typeface="Arial" charset="0"/>
              <a:buChar char="•"/>
            </a:pPr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Кто такой натуралист?</a:t>
            </a:r>
            <a:r>
              <a:rPr lang="ru-RU">
                <a:ea typeface="Times New Roman" pitchFamily="18" charset="0"/>
                <a:cs typeface="Calibri" pitchFamily="34" charset="0"/>
              </a:rPr>
              <a:t> </a:t>
            </a:r>
          </a:p>
          <a:p>
            <a:r>
              <a:rPr lang="ru-RU" sz="3200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</a:t>
            </a:r>
            <a:endParaRPr lang="ru-RU" sz="3200"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1" name="Picture 6" descr="C:\Documents and Settings\Admin\Рабочий стол\Проект\CIMG48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5"/>
            <a:ext cx="4167216" cy="327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Admin\Рабочий стол\Проект\CIMG48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428736"/>
            <a:ext cx="4143405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7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Documents and Settings\Admin\Рабочий стол\Проект\CIMG4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4086667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Admin\Рабочий стол\Проект\CIMG48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430860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714375" y="4929188"/>
            <a:ext cx="77152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Большинство учащихся ответили, что журнал им знаком,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это журнал: о зверях, о животном мире, обо всём на свете.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А натуралист – это: путешественник,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человек, интересующийся природой, </a:t>
            </a:r>
          </a:p>
          <a:p>
            <a:r>
              <a:rPr lang="ru-RU" b="1">
                <a:solidFill>
                  <a:srgbClr val="002060"/>
                </a:solidFill>
                <a:latin typeface="Comic Sans MS" pitchFamily="66" charset="0"/>
              </a:rPr>
              <a:t>тот, кто всё знает.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8286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Admin\Рабочий стол\Проект\nedel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357298"/>
            <a:ext cx="3958651" cy="5291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3" name="Прямоугольник 5"/>
          <p:cNvSpPr>
            <a:spLocks noChangeArrowheads="1"/>
          </p:cNvSpPr>
          <p:nvPr/>
        </p:nvSpPr>
        <p:spPr bwMode="auto">
          <a:xfrm>
            <a:off x="4500563" y="1500188"/>
            <a:ext cx="4071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Подготовительная работа с учащимися: выдача экземпляров журнала для чтения и ведения читательских дневников.</a:t>
            </a:r>
            <a:endParaRPr lang="ru-RU"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7" name="Picture 33" descr="http://unnaturalist.ru/images/anonce/2009_07/main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75" y="2714625"/>
            <a:ext cx="1287463" cy="178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8" descr="http://unnaturalist.ru/images/anonce/2012_04/main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25" y="3000375"/>
            <a:ext cx="1287463" cy="178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6" descr="http://unnaturalist.ru/images/anonce/2012_02/main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29313" y="4714875"/>
            <a:ext cx="1338262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6" descr="http://unnaturalist.ru/images/anonce/2011_05/main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29125" y="4643438"/>
            <a:ext cx="1357313" cy="1822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7" descr="http://unnaturalist.ru/images/anonce/2012_03/main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643438" y="3000375"/>
            <a:ext cx="1247775" cy="1808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75" name="Picture 11" descr="C:\Documents and Settings\Библиотекарь1\Рабочий стол\2003_04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358063" y="4429125"/>
            <a:ext cx="1309687" cy="1852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796</Words>
  <Application>Microsoft Office PowerPoint</Application>
  <PresentationFormat>Экран (4:3)</PresentationFormat>
  <Paragraphs>124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Библиотека1</cp:lastModifiedBy>
  <cp:revision>73</cp:revision>
  <dcterms:created xsi:type="dcterms:W3CDTF">2011-01-05T19:17:28Z</dcterms:created>
  <dcterms:modified xsi:type="dcterms:W3CDTF">2012-11-25T10:54:52Z</dcterms:modified>
</cp:coreProperties>
</file>