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58" r:id="rId3"/>
    <p:sldId id="274" r:id="rId4"/>
    <p:sldId id="276" r:id="rId5"/>
    <p:sldId id="275" r:id="rId6"/>
    <p:sldId id="266" r:id="rId7"/>
    <p:sldId id="265" r:id="rId8"/>
    <p:sldId id="278" r:id="rId9"/>
    <p:sldId id="279" r:id="rId10"/>
    <p:sldId id="311" r:id="rId11"/>
    <p:sldId id="260" r:id="rId12"/>
    <p:sldId id="261" r:id="rId13"/>
    <p:sldId id="262" r:id="rId14"/>
    <p:sldId id="286" r:id="rId15"/>
    <p:sldId id="288" r:id="rId16"/>
    <p:sldId id="289" r:id="rId17"/>
    <p:sldId id="290" r:id="rId18"/>
    <p:sldId id="291" r:id="rId19"/>
    <p:sldId id="293" r:id="rId20"/>
    <p:sldId id="292" r:id="rId21"/>
    <p:sldId id="294" r:id="rId22"/>
    <p:sldId id="295" r:id="rId23"/>
    <p:sldId id="296" r:id="rId24"/>
    <p:sldId id="297" r:id="rId25"/>
    <p:sldId id="298" r:id="rId26"/>
    <p:sldId id="299" r:id="rId27"/>
    <p:sldId id="300" r:id="rId28"/>
    <p:sldId id="301" r:id="rId29"/>
    <p:sldId id="303" r:id="rId30"/>
    <p:sldId id="304" r:id="rId31"/>
    <p:sldId id="305" r:id="rId32"/>
    <p:sldId id="306" r:id="rId33"/>
    <p:sldId id="308" r:id="rId34"/>
    <p:sldId id="313" r:id="rId35"/>
    <p:sldId id="314" r:id="rId36"/>
    <p:sldId id="302" r:id="rId37"/>
    <p:sldId id="272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17" autoAdjust="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EC00EE-50A9-498C-8D43-91BBB04A65A3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7744F9-1B98-43D5-B57E-CFCFB8AA2F5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7744F9-1B98-43D5-B57E-CFCFB8AA2F50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7744F9-1B98-43D5-B57E-CFCFB8AA2F50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50B8-8774-48D3-AD36-ED099BBCF144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CB734-269C-4AF6-8606-DB06908BC1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50B8-8774-48D3-AD36-ED099BBCF144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CB734-269C-4AF6-8606-DB06908BC1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50B8-8774-48D3-AD36-ED099BBCF144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CB734-269C-4AF6-8606-DB06908BC1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50B8-8774-48D3-AD36-ED099BBCF144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CB734-269C-4AF6-8606-DB06908BC1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50B8-8774-48D3-AD36-ED099BBCF144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CB734-269C-4AF6-8606-DB06908BC1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50B8-8774-48D3-AD36-ED099BBCF144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CB734-269C-4AF6-8606-DB06908BC1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50B8-8774-48D3-AD36-ED099BBCF144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CB734-269C-4AF6-8606-DB06908BC1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50B8-8774-48D3-AD36-ED099BBCF144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CB734-269C-4AF6-8606-DB06908BC1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50B8-8774-48D3-AD36-ED099BBCF144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CB734-269C-4AF6-8606-DB06908BC1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50B8-8774-48D3-AD36-ED099BBCF144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CB734-269C-4AF6-8606-DB06908BC1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50B8-8774-48D3-AD36-ED099BBCF144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CB734-269C-4AF6-8606-DB06908BC1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9050B8-8774-48D3-AD36-ED099BBCF144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ACB734-269C-4AF6-8606-DB06908BC1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all" spc="0">
          <a:ln w="9000" cmpd="sng">
            <a:solidFill>
              <a:schemeClr val="accent4">
                <a:shade val="50000"/>
                <a:satMod val="120000"/>
              </a:schemeClr>
            </a:solidFill>
            <a:prstDash val="solid"/>
          </a:ln>
          <a:gradFill>
            <a:gsLst>
              <a:gs pos="0">
                <a:schemeClr val="accent4">
                  <a:shade val="20000"/>
                  <a:satMod val="245000"/>
                </a:schemeClr>
              </a:gs>
              <a:gs pos="43000">
                <a:schemeClr val="accent4">
                  <a:satMod val="255000"/>
                </a:schemeClr>
              </a:gs>
              <a:gs pos="48000">
                <a:schemeClr val="accent4">
                  <a:shade val="85000"/>
                  <a:satMod val="255000"/>
                </a:schemeClr>
              </a:gs>
              <a:gs pos="100000">
                <a:schemeClr val="accent4">
                  <a:shade val="20000"/>
                  <a:satMod val="245000"/>
                </a:schemeClr>
              </a:gs>
            </a:gsLst>
            <a:lin ang="5400000"/>
          </a:gradFill>
          <a:effectLst>
            <a:reflection blurRad="12700" stA="28000" endPos="45000" dist="1000" dir="5400000" sy="-100000" algn="bl" rotWithShape="0"/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kern="1200">
          <a:solidFill>
            <a:schemeClr val="accent4">
              <a:lumMod val="50000"/>
            </a:schemeClr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kern="1200">
          <a:solidFill>
            <a:schemeClr val="accent4">
              <a:lumMod val="50000"/>
            </a:schemeClr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kern="1200">
          <a:solidFill>
            <a:schemeClr val="accent4">
              <a:lumMod val="50000"/>
            </a:schemeClr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kern="1200">
          <a:solidFill>
            <a:schemeClr val="accent4">
              <a:lumMod val="50000"/>
            </a:schemeClr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kern="1200">
          <a:solidFill>
            <a:schemeClr val="accent4">
              <a:lumMod val="50000"/>
            </a:schemeClr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gif"/><Relationship Id="rId4" Type="http://schemas.openxmlformats.org/officeDocument/2006/relationships/image" Target="../media/image4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hyperlink" Target="http://unnaturalist.ru/anonce/show/anonceId/76/" TargetMode="External"/><Relationship Id="rId7" Type="http://schemas.openxmlformats.org/officeDocument/2006/relationships/hyperlink" Target="http://unnaturalist.ru/anonce/show/anonceId/84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hyperlink" Target="http://unnaturalist.ru/anonce/show/anonceId/107/" TargetMode="Externa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gif"/><Relationship Id="rId3" Type="http://schemas.openxmlformats.org/officeDocument/2006/relationships/image" Target="../media/image87.gif"/><Relationship Id="rId7" Type="http://schemas.openxmlformats.org/officeDocument/2006/relationships/image" Target="../media/image90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gif"/><Relationship Id="rId5" Type="http://schemas.openxmlformats.org/officeDocument/2006/relationships/image" Target="../media/image88.gif"/><Relationship Id="rId4" Type="http://schemas.openxmlformats.org/officeDocument/2006/relationships/image" Target="../media/image43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hyperlink" Target="http://unnaturalist.ru/anonce/show/anonceId/99/" TargetMode="External"/><Relationship Id="rId7" Type="http://schemas.openxmlformats.org/officeDocument/2006/relationships/hyperlink" Target="http://unnaturalist.ru/anonce/show/anonceId/75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hyperlink" Target="http://unnaturalist.ru/anonce/show/anonceId/101/" TargetMode="Externa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hyperlink" Target="http://unnaturalist.ru/anonce/show/anonceId/105/" TargetMode="External"/><Relationship Id="rId7" Type="http://schemas.openxmlformats.org/officeDocument/2006/relationships/hyperlink" Target="http://unnaturalist.ru/anonce/show/anonceId/82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hyperlink" Target="http://unnaturalist.ru/anonce/show/anonceId/78/" TargetMode="Externa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10" Type="http://schemas.openxmlformats.org/officeDocument/2006/relationships/image" Target="../media/image4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unnaturalist.ru/anonce/show/anonceId/81/" TargetMode="External"/><Relationship Id="rId13" Type="http://schemas.openxmlformats.org/officeDocument/2006/relationships/image" Target="../media/image28.jpeg"/><Relationship Id="rId18" Type="http://schemas.openxmlformats.org/officeDocument/2006/relationships/hyperlink" Target="http://unnaturalist.ru/anonce/show/anonceId/116/" TargetMode="External"/><Relationship Id="rId26" Type="http://schemas.openxmlformats.org/officeDocument/2006/relationships/image" Target="../media/image4.jpeg"/><Relationship Id="rId3" Type="http://schemas.openxmlformats.org/officeDocument/2006/relationships/image" Target="../media/image23.jpeg"/><Relationship Id="rId21" Type="http://schemas.openxmlformats.org/officeDocument/2006/relationships/image" Target="../media/image32.jpeg"/><Relationship Id="rId7" Type="http://schemas.openxmlformats.org/officeDocument/2006/relationships/image" Target="../media/image25.jpeg"/><Relationship Id="rId12" Type="http://schemas.openxmlformats.org/officeDocument/2006/relationships/hyperlink" Target="http://unnaturalist.ru/anonce/show/anonceId/79/" TargetMode="External"/><Relationship Id="rId17" Type="http://schemas.openxmlformats.org/officeDocument/2006/relationships/image" Target="../media/image30.jpeg"/><Relationship Id="rId25" Type="http://schemas.openxmlformats.org/officeDocument/2006/relationships/image" Target="../media/image34.jpeg"/><Relationship Id="rId2" Type="http://schemas.openxmlformats.org/officeDocument/2006/relationships/hyperlink" Target="http://unnaturalist.ru/anonce/show/anonceId/102/" TargetMode="External"/><Relationship Id="rId16" Type="http://schemas.openxmlformats.org/officeDocument/2006/relationships/hyperlink" Target="http://unnaturalist.ru/anonce/show/anonceId/85/" TargetMode="External"/><Relationship Id="rId20" Type="http://schemas.openxmlformats.org/officeDocument/2006/relationships/hyperlink" Target="http://unnaturalist.ru/anonce/show/anonceId/77/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unnaturalist.ru/anonce/show/anonceId/80/" TargetMode="External"/><Relationship Id="rId11" Type="http://schemas.openxmlformats.org/officeDocument/2006/relationships/image" Target="../media/image27.jpeg"/><Relationship Id="rId24" Type="http://schemas.openxmlformats.org/officeDocument/2006/relationships/hyperlink" Target="http://unnaturalist.ru/anonce/show/anonceId/100/" TargetMode="External"/><Relationship Id="rId5" Type="http://schemas.openxmlformats.org/officeDocument/2006/relationships/image" Target="../media/image24.jpeg"/><Relationship Id="rId15" Type="http://schemas.openxmlformats.org/officeDocument/2006/relationships/image" Target="../media/image29.jpeg"/><Relationship Id="rId23" Type="http://schemas.openxmlformats.org/officeDocument/2006/relationships/image" Target="../media/image33.jpeg"/><Relationship Id="rId10" Type="http://schemas.openxmlformats.org/officeDocument/2006/relationships/hyperlink" Target="http://unnaturalist.ru/anonce/show/anonceId/83/" TargetMode="External"/><Relationship Id="rId19" Type="http://schemas.openxmlformats.org/officeDocument/2006/relationships/image" Target="../media/image31.jpeg"/><Relationship Id="rId4" Type="http://schemas.openxmlformats.org/officeDocument/2006/relationships/hyperlink" Target="http://unnaturalist.ru/anonce/show/anonceId/115/" TargetMode="External"/><Relationship Id="rId9" Type="http://schemas.openxmlformats.org/officeDocument/2006/relationships/image" Target="../media/image26.jpeg"/><Relationship Id="rId14" Type="http://schemas.openxmlformats.org/officeDocument/2006/relationships/hyperlink" Target="http://unnaturalist.ru/anonce/show/anonceId/113/" TargetMode="External"/><Relationship Id="rId22" Type="http://schemas.openxmlformats.org/officeDocument/2006/relationships/hyperlink" Target="http://unnaturalist.ru/anonce/show/anonceId/114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40.gif"/><Relationship Id="rId2" Type="http://schemas.openxmlformats.org/officeDocument/2006/relationships/hyperlink" Target="http://unnaturalist.ru/postrub/zapnat.php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gif"/><Relationship Id="rId5" Type="http://schemas.openxmlformats.org/officeDocument/2006/relationships/image" Target="../media/image38.jpeg"/><Relationship Id="rId4" Type="http://schemas.openxmlformats.org/officeDocument/2006/relationships/image" Target="../media/image3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3643314"/>
            <a:ext cx="6143668" cy="1071570"/>
          </a:xfr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Comic Sans MS" pitchFamily="66" charset="0"/>
              </a:rPr>
              <a:t>Библиотечный урок</a:t>
            </a:r>
            <a:endParaRPr lang="ru-RU" sz="4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4" name="Picture 3" descr="C:\Documents and Settings\Библиотекарь1\Рабочий стол\my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214422"/>
            <a:ext cx="3990323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2143116"/>
            <a:ext cx="6143668" cy="1534713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428736"/>
            <a:ext cx="8715436" cy="535531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  <a:bevelB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Отчего кукует кукушка? А кто же все-таки голосит: кукушка или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кукуш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? Где обитают олуши? Почему фламинго становятся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розовыми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? Как танцует королевская колпица? Куда летят журавли? Все о представителях царства пернатых - в нашей рубрике 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"ЗАКОНЫ ПТИЧЬЕЙ СТАИ". </a:t>
            </a:r>
          </a:p>
          <a:p>
            <a:pPr algn="r"/>
            <a:endParaRPr lang="ru-RU" b="1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  <a:p>
            <a:pPr algn="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Каких только собак не бывает на свете. Большие, маленькие </a:t>
            </a:r>
          </a:p>
          <a:p>
            <a:pPr algn="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и даже крошечные (размером с бокал), пушистые, словно </a:t>
            </a:r>
          </a:p>
          <a:p>
            <a:pPr algn="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меховое облако, короткошерстные и даже лысые, охотничьи,</a:t>
            </a:r>
          </a:p>
          <a:p>
            <a:pPr algn="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декоративные и служебные. А как многообразен и удивителен 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кошачий мир! Портреты собак и кошек различных пород - в нашей старейшей рубрике 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"СТО ДРУЗЕЙ СТА МАСТЕЙ". </a:t>
            </a:r>
          </a:p>
          <a:p>
            <a:endParaRPr lang="ru-RU" b="1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Ваш домашний питомец занемог? Добрый доктор Айболит спешит 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к вам на подмогу. Рекомендации по первой медицинской помощи 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и профилактике болезней домашних любимцев вы можете 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прочитать в разделе 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"СОВЕТЫ АЙБОЛИТА".</a:t>
            </a:r>
          </a:p>
          <a:p>
            <a:endParaRPr lang="ru-RU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endParaRPr lang="ru-RU" b="1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" name="Picture 2" descr="C:\Documents and Settings\Библиотекарь1\Рабочий стол\head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8858312" cy="1214446"/>
          </a:xfrm>
          <a:prstGeom prst="rect">
            <a:avLst/>
          </a:prstGeom>
          <a:noFill/>
        </p:spPr>
      </p:pic>
      <p:pic>
        <p:nvPicPr>
          <p:cNvPr id="8" name="Рисунок 7" descr="http://unnaturalist.ru/images/postrub/9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5643578"/>
            <a:ext cx="1143008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unnaturalist.ru/images/postrub/6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00958" y="2071678"/>
            <a:ext cx="1166814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unnaturalist.ru/images/postrub/5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000372"/>
            <a:ext cx="1285884" cy="1166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Библиотекарь1\Рабочий стол\Потапкина Дарья\97c54abd-10e8-4531-acc6-70e1126fd42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4077" y="2786058"/>
            <a:ext cx="3987050" cy="37862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3" name="Picture 3" descr="C:\Documents and Settings\Библиотекарь1\Рабочий стол\Потапкина Дарья\0_da3_aec399a4_XL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3"/>
            <a:ext cx="4071966" cy="26432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929063" y="285750"/>
            <a:ext cx="5214937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14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GungsuhChe" pitchFamily="49" charset="-127"/>
              </a:rPr>
              <a:t>СНЕЖИНКИ</a:t>
            </a:r>
          </a:p>
        </p:txBody>
      </p:sp>
      <p:sp>
        <p:nvSpPr>
          <p:cNvPr id="10245" name="TextBox 5"/>
          <p:cNvSpPr txBox="1">
            <a:spLocks noChangeArrowheads="1"/>
          </p:cNvSpPr>
          <p:nvPr/>
        </p:nvSpPr>
        <p:spPr bwMode="auto">
          <a:xfrm>
            <a:off x="4357686" y="857232"/>
            <a:ext cx="457200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latin typeface="Franklin Gothic Book" pitchFamily="34" charset="0"/>
              </a:rPr>
              <a:t>  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Самые крупные снежинки выпали 30 апреля 1944 года в Москве. Пойманные на ладонь, они закрывали её почти всю целиком </a:t>
            </a:r>
            <a:endParaRPr lang="ru-RU" b="1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и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напоминали красивые страусиные перья. </a:t>
            </a:r>
          </a:p>
        </p:txBody>
      </p:sp>
      <p:sp>
        <p:nvSpPr>
          <p:cNvPr id="10246" name="TextBox 7"/>
          <p:cNvSpPr txBox="1">
            <a:spLocks noChangeArrowheads="1"/>
          </p:cNvSpPr>
          <p:nvPr/>
        </p:nvSpPr>
        <p:spPr bwMode="auto">
          <a:xfrm>
            <a:off x="214282" y="2857496"/>
            <a:ext cx="4786347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Учёные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объяснили это явление так: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сначала спустилась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волна холодного воздуха, температура понизилась, </a:t>
            </a:r>
            <a:endParaRPr lang="ru-RU" b="1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в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облаках началось образование снежинок. </a:t>
            </a:r>
          </a:p>
          <a:p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Но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упасть на землю снежинки сразу не могли: их задерживали в воздухе восходящие с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земли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тёплые потоки.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Снежинки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плавали в воздушных слоях и слипались вместе, образуя большие хлопья. Земля к вечеру остыла, восходящие струи воздуха ослабли, </a:t>
            </a:r>
            <a:endParaRPr lang="ru-RU" b="1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и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пошёл удивительный снегопад.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Box 2"/>
          <p:cNvSpPr txBox="1">
            <a:spLocks noChangeArrowheads="1"/>
          </p:cNvSpPr>
          <p:nvPr/>
        </p:nvSpPr>
        <p:spPr bwMode="auto">
          <a:xfrm>
            <a:off x="4714876" y="285750"/>
            <a:ext cx="4214812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ЁЛКИ </a:t>
            </a:r>
          </a:p>
          <a:p>
            <a:pPr algn="ctr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ЛИСТОПАДНЫЕ </a:t>
            </a:r>
          </a:p>
        </p:txBody>
      </p:sp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4857752" y="1285860"/>
            <a:ext cx="400049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Если вы окажетесь в еловом лесу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ранней весной,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то непременно увидите такую картину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: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подтаявший снег густо усыпан бурыми сухими хвоинками. Конечно, не в одночасье они осыпались. Всю зиму ёлка меняла свой наряд. А к весне уже готова новая колючая одёжка. </a:t>
            </a:r>
          </a:p>
        </p:txBody>
      </p:sp>
      <p:sp>
        <p:nvSpPr>
          <p:cNvPr id="12294" name="TextBox 8"/>
          <p:cNvSpPr txBox="1">
            <a:spLocks noChangeArrowheads="1"/>
          </p:cNvSpPr>
          <p:nvPr/>
        </p:nvSpPr>
        <p:spPr bwMode="auto">
          <a:xfrm>
            <a:off x="142875" y="4429132"/>
            <a:ext cx="878681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       Вот и получается – снег в ельнике весь опавшей хвоей, как пирог, утыкан. Растает – останется плотный густой ковёр на земле. А на ёлке новая хвоя лучше прежней – нежная, не огрубевшая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. Легко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и просторно дышится в молодом ельнике – хвоя эта целебная. </a:t>
            </a:r>
          </a:p>
        </p:txBody>
      </p:sp>
      <p:sp>
        <p:nvSpPr>
          <p:cNvPr id="12295" name="TextBox 9"/>
          <p:cNvSpPr txBox="1">
            <a:spLocks noChangeArrowheads="1"/>
          </p:cNvSpPr>
          <p:nvPr/>
        </p:nvSpPr>
        <p:spPr bwMode="auto">
          <a:xfrm>
            <a:off x="214313" y="5715016"/>
            <a:ext cx="87153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Franklin Gothic Book" pitchFamily="34" charset="0"/>
              </a:rPr>
              <a:t>  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Немногие замечают «листопад» хвойных деревьев. Нам кажется, что они вечно зелёные и при жаре, и в мороз – в любую пору. Только снег хранит тайну елового леса. </a:t>
            </a:r>
          </a:p>
        </p:txBody>
      </p:sp>
      <p:pic>
        <p:nvPicPr>
          <p:cNvPr id="8" name="Picture 2" descr="C:\Documents and Settings\Библиотекарь1\Рабочий стол\Потапкина Дарья\100347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4357717" cy="4027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Библиотекарь1\Рабочий стол\Потапкина Дарья\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64" y="142852"/>
            <a:ext cx="4464873" cy="35718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4714875" y="0"/>
            <a:ext cx="4429125" cy="357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Comic Sans MS" pitchFamily="66" charset="0"/>
                <a:ea typeface="Batang" pitchFamily="18" charset="-127"/>
              </a:rPr>
              <a:t>ТАИНСТВЕННЫЕ </a:t>
            </a:r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  <a:ea typeface="Batang" pitchFamily="18" charset="-127"/>
              </a:rPr>
              <a:t>ПОЛЁТЫ</a:t>
            </a:r>
            <a:endParaRPr lang="ru-RU" sz="1600" b="1" i="1" u="sng" dirty="0">
              <a:solidFill>
                <a:schemeClr val="accent4">
                  <a:lumMod val="50000"/>
                </a:schemeClr>
              </a:solidFill>
              <a:latin typeface="Comic Sans MS" pitchFamily="66" charset="0"/>
              <a:ea typeface="Batang" pitchFamily="18" charset="-127"/>
            </a:endParaRPr>
          </a:p>
          <a:p>
            <a:pPr algn="just"/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    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Летят птицы со всего света, возвращаются в родные гнёзда </a:t>
            </a:r>
            <a:endParaRPr lang="ru-RU" b="1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  <a:p>
            <a:pPr algn="just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с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зимних квартир. Но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где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бы они </a:t>
            </a:r>
            <a:endParaRPr lang="ru-RU" b="1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  <a:p>
            <a:pPr algn="just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не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зимовали, возвращаются точно </a:t>
            </a:r>
            <a:endParaRPr lang="ru-RU" b="1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  <a:p>
            <a:pPr algn="just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к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себе домой. </a:t>
            </a:r>
          </a:p>
          <a:p>
            <a:pPr algn="just"/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 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Мухоловки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– пеструшки зимуют в тропической Африке. </a:t>
            </a:r>
            <a:endParaRPr lang="ru-RU" b="1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  <a:p>
            <a:pPr algn="just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А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прилетают на то же дерево, </a:t>
            </a:r>
            <a:endParaRPr lang="ru-RU" b="1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  <a:p>
            <a:pPr algn="just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где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свили гнездо в прошлом году.   </a:t>
            </a:r>
          </a:p>
        </p:txBody>
      </p:sp>
      <p:sp>
        <p:nvSpPr>
          <p:cNvPr id="11268" name="TextBox 3"/>
          <p:cNvSpPr txBox="1">
            <a:spLocks noChangeArrowheads="1"/>
          </p:cNvSpPr>
          <p:nvPr/>
        </p:nvSpPr>
        <p:spPr bwMode="auto">
          <a:xfrm>
            <a:off x="142875" y="3929066"/>
            <a:ext cx="8786813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Ржанки из года в год зимуют на крошечных коралловых островках, затерянных в океане, которые даже опытный лётчик не может найти без помощи с земли. </a:t>
            </a:r>
          </a:p>
          <a:p>
            <a:pPr algn="just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Вот и вопрос: как же птицы безошибочно находят дорогу, пролетая сотни, тысячи километров безо всяких приборов и карт?           </a:t>
            </a:r>
          </a:p>
          <a:p>
            <a:pPr marL="342900" indent="-342900" algn="just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1. Старые, опытные птицы рассказывают молодым. </a:t>
            </a:r>
          </a:p>
          <a:p>
            <a:pPr marL="342900" indent="-342900" algn="just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2. Пернатые летят не по прямой, а кругами – по спирали. Каждый круг больше другого. Расширяя круги, они осматривают местность, пока не увидят знакомые приметы. </a:t>
            </a:r>
          </a:p>
          <a:p>
            <a:pPr marL="342900" indent="-342900" algn="just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3. Выбирая путь, птицы ориентируются по солнцу и звёздам.</a:t>
            </a:r>
          </a:p>
          <a:p>
            <a:pPr algn="just"/>
            <a:endParaRPr lang="ru-RU" dirty="0" smtClean="0">
              <a:latin typeface="Franklin Gothic Book" pitchFamily="34" charset="0"/>
            </a:endParaRPr>
          </a:p>
          <a:p>
            <a:pPr algn="just"/>
            <a:endParaRPr lang="ru-RU" dirty="0" smtClean="0">
              <a:latin typeface="Franklin Gothic Book" pitchFamily="34" charset="0"/>
            </a:endParaRPr>
          </a:p>
          <a:p>
            <a:pPr algn="just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                                                                      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269" name="TextBox 5"/>
          <p:cNvSpPr txBox="1">
            <a:spLocks noChangeArrowheads="1"/>
          </p:cNvSpPr>
          <p:nvPr/>
        </p:nvSpPr>
        <p:spPr bwMode="auto">
          <a:xfrm>
            <a:off x="0" y="5286375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Franklin Gothic Book" pitchFamily="34" charset="0"/>
              </a:rPr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3050"/>
            <a:ext cx="3714776" cy="6556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 </a:t>
            </a:r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скворечник</a:t>
            </a:r>
            <a:endParaRPr lang="ru-RU" sz="4000" dirty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2844" y="928670"/>
            <a:ext cx="3857652" cy="5643602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Comic Sans MS" pitchFamily="66" charset="0"/>
              </a:rPr>
              <a:t>Первые птичьи  домики стали делать индусы в 1 тысячелетии. Мастерили их из высушенных тыкв. Предназначались они для скворцов. В Европе первые  скворечники появились в конце 15– начале 16 века. Изготавливались из  обожженной  глины в форме горшка или кувшина, плоского с одной стороны. На выпуклой стенке такого сосуда располагался леток, а на  противоположной, плоской,- большой отверстие, </a:t>
            </a:r>
          </a:p>
          <a:p>
            <a:r>
              <a:rPr lang="ru-RU" sz="1600" dirty="0" smtClean="0">
                <a:latin typeface="Comic Sans MS" pitchFamily="66" charset="0"/>
              </a:rPr>
              <a:t>в которое свободно могла войти рука человека. Вот только первые скворечники люди делали в своих  интересах: они брали яйца для пропитания, но лишь первую кладку, чтобы птиц  не становилось  меньше.</a:t>
            </a:r>
            <a:endParaRPr lang="ru-RU" sz="1600" dirty="0">
              <a:latin typeface="Comic Sans MS" pitchFamily="66" charset="0"/>
            </a:endParaRPr>
          </a:p>
        </p:txBody>
      </p:sp>
      <p:pic>
        <p:nvPicPr>
          <p:cNvPr id="1026" name="Picture 2" descr="C:\Documents and Settings\Библиотекарь1\Рабочий стол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6859" y="260900"/>
            <a:ext cx="5014297" cy="6382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3050"/>
            <a:ext cx="4643438" cy="116205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Comic Sans MS" pitchFamily="66" charset="0"/>
              </a:rPr>
              <a:t>сиамская кошка </a:t>
            </a:r>
            <a:endParaRPr lang="ru-RU" sz="40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4282" y="2357430"/>
            <a:ext cx="4000528" cy="4065602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latin typeface="Comic Sans MS" pitchFamily="66" charset="0"/>
              </a:rPr>
              <a:t>История сиамских  кошек в Европе началась более ста лет  назад. В 1884 году чиновник британского генерального консульства в Таиланде  привёз в Англию пару сиамских кошек. Их подарил  ему сам  король  Сиама. Это было высочайшей наградой,</a:t>
            </a:r>
            <a:r>
              <a:rPr lang="en-US" sz="1800" dirty="0" smtClean="0">
                <a:latin typeface="Comic Sans MS" pitchFamily="66" charset="0"/>
              </a:rPr>
              <a:t> </a:t>
            </a:r>
            <a:r>
              <a:rPr lang="ru-RU" sz="1800" dirty="0" smtClean="0">
                <a:latin typeface="Comic Sans MS" pitchFamily="66" charset="0"/>
              </a:rPr>
              <a:t>поскольку  вывозить кошек этой породы из страны запрещалось: они почитались в храмах  как священные.</a:t>
            </a:r>
            <a:endParaRPr lang="ru-RU" sz="1800" dirty="0">
              <a:latin typeface="Comic Sans MS" pitchFamily="66" charset="0"/>
            </a:endParaRPr>
          </a:p>
        </p:txBody>
      </p:sp>
      <p:pic>
        <p:nvPicPr>
          <p:cNvPr id="2051" name="Picture 3" descr="C:\Documents and Settings\Библиотекарь1\Рабочий стол\Рисунок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57166"/>
            <a:ext cx="4425718" cy="61388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3786190"/>
            <a:ext cx="6786610" cy="116205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Comic Sans MS" pitchFamily="66" charset="0"/>
              </a:rPr>
              <a:t>   УШИ НА ДЕРЕВЕ </a:t>
            </a:r>
            <a:endParaRPr lang="ru-RU" sz="40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57158" y="5000612"/>
            <a:ext cx="8286808" cy="1857388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latin typeface="Comic Sans MS" pitchFamily="66" charset="0"/>
              </a:rPr>
              <a:t>     При упоминании о грибах большинство людей представляют себе крепкий  боровик с мясистой шляпкой на толстой ножке. Многие вспомнят ещё и трутовик, торчащий из дерева, словно копыто загадочного животного. Однако  разнообразие форм у грибов этим  далеко не ограничивается!</a:t>
            </a:r>
            <a:endParaRPr lang="ru-RU" sz="1800" dirty="0">
              <a:latin typeface="Comic Sans MS" pitchFamily="66" charset="0"/>
            </a:endParaRPr>
          </a:p>
        </p:txBody>
      </p:sp>
      <p:pic>
        <p:nvPicPr>
          <p:cNvPr id="2050" name="Picture 2" descr="C:\Documents and Settings\Библиотекарь1\Рабочий стол\со сканера\Изображение 0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4071966" cy="4071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C:\Documents and Settings\Библиотекарь1\Рабочий стол\со сканера\Копия Изображение 0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071546"/>
            <a:ext cx="4429156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786842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i="1" dirty="0" smtClean="0"/>
              <a:t>    </a:t>
            </a:r>
            <a:r>
              <a:rPr lang="ru-RU" sz="4000" dirty="0" smtClean="0">
                <a:solidFill>
                  <a:srgbClr val="C00000"/>
                </a:solidFill>
                <a:latin typeface="Comic Sans MS" pitchFamily="66" charset="0"/>
              </a:rPr>
              <a:t>ПЯТНИСТАЯ</a:t>
            </a:r>
            <a:r>
              <a:rPr lang="ru-RU" sz="4000" i="1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4000" dirty="0" smtClean="0">
                <a:solidFill>
                  <a:srgbClr val="C00000"/>
                </a:solidFill>
                <a:latin typeface="Comic Sans MS" pitchFamily="66" charset="0"/>
              </a:rPr>
              <a:t>СУПЕРКОШКА </a:t>
            </a:r>
            <a:endParaRPr lang="ru-RU" sz="40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929322" y="908720"/>
            <a:ext cx="3214677" cy="5688632"/>
          </a:xfrm>
        </p:spPr>
        <p:txBody>
          <a:bodyPr>
            <a:normAutofit/>
          </a:bodyPr>
          <a:lstStyle/>
          <a:p>
            <a:endParaRPr lang="ru-RU" sz="1800" dirty="0" smtClean="0">
              <a:latin typeface="Comic Sans MS" pitchFamily="66" charset="0"/>
            </a:endParaRPr>
          </a:p>
          <a:p>
            <a:endParaRPr lang="ru-RU" sz="1800" dirty="0" smtClean="0">
              <a:latin typeface="Comic Sans MS" pitchFamily="66" charset="0"/>
            </a:endParaRPr>
          </a:p>
          <a:p>
            <a:r>
              <a:rPr lang="ru-RU" sz="1800" dirty="0" smtClean="0">
                <a:latin typeface="Comic Sans MS" pitchFamily="66" charset="0"/>
              </a:rPr>
              <a:t>Трудно найти зверя более красивого и грациозного, чем этот хищник, но красота его неласковая, тревожная, демоническая. Это одно из великолепных животных земного шара – неуловимое и отважное, сильное и ловкое,</a:t>
            </a:r>
            <a:r>
              <a:rPr lang="en-US" sz="1800" dirty="0" smtClean="0">
                <a:latin typeface="Comic Sans MS" pitchFamily="66" charset="0"/>
              </a:rPr>
              <a:t> </a:t>
            </a:r>
            <a:r>
              <a:rPr lang="ru-RU" sz="1800" dirty="0" smtClean="0">
                <a:latin typeface="Comic Sans MS" pitchFamily="66" charset="0"/>
              </a:rPr>
              <a:t>сообразительное и находчивое.</a:t>
            </a:r>
          </a:p>
          <a:p>
            <a:endParaRPr lang="ru-RU" sz="1800" dirty="0" smtClean="0">
              <a:latin typeface="Comic Sans MS" pitchFamily="66" charset="0"/>
            </a:endParaRPr>
          </a:p>
          <a:p>
            <a:endParaRPr lang="ru-RU" sz="1800" dirty="0" smtClean="0">
              <a:latin typeface="Comic Sans MS" pitchFamily="66" charset="0"/>
            </a:endParaRPr>
          </a:p>
          <a:p>
            <a:endParaRPr lang="ru-RU" sz="1800" dirty="0" smtClean="0">
              <a:latin typeface="Comic Sans MS" pitchFamily="66" charset="0"/>
            </a:endParaRPr>
          </a:p>
          <a:p>
            <a:r>
              <a:rPr lang="ru-RU" sz="1800" dirty="0" smtClean="0">
                <a:latin typeface="Comic Sans MS" pitchFamily="66" charset="0"/>
              </a:rPr>
              <a:t>Леопард.</a:t>
            </a:r>
            <a:endParaRPr lang="ru-RU" sz="1800" dirty="0">
              <a:latin typeface="Comic Sans MS" pitchFamily="66" charset="0"/>
            </a:endParaRPr>
          </a:p>
        </p:txBody>
      </p:sp>
      <p:pic>
        <p:nvPicPr>
          <p:cNvPr id="3074" name="Picture 2" descr="C:\Documents and Settings\Библиотекарь1\Рабочий стол\со сканера\Изображение 0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857232"/>
            <a:ext cx="5533226" cy="57150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429132"/>
            <a:ext cx="8929718" cy="242886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200" dirty="0" smtClean="0"/>
              <a:t>               </a:t>
            </a:r>
            <a:r>
              <a:rPr lang="ru-RU" sz="1800" dirty="0" smtClean="0">
                <a:latin typeface="Comic Sans MS" pitchFamily="66" charset="0"/>
              </a:rPr>
              <a:t>Самый  маленький представитель  семейства кошачьих  среди обитающих в России носит  монгольское название «Манул». Размером похож на среднюю домашнюю кошку. Длина тела около 50 сантиметров. Широкая голова с большими, выпуклыми глазами. Широкие закруглённые уши. Шерсть густая, длинная и мягкая. Окраска шерсти от серого до красновато-рыжего. Через спину проходят шесть-семь узких чёрных  полос. На хвосте также несколько поперечных чёрных полос, самый кончик хвоста - чёрный.</a:t>
            </a:r>
            <a:endParaRPr lang="ru-RU" sz="1800" dirty="0">
              <a:latin typeface="Comic Sans MS" pitchFamily="66" charset="0"/>
            </a:endParaRPr>
          </a:p>
        </p:txBody>
      </p:sp>
      <p:pic>
        <p:nvPicPr>
          <p:cNvPr id="2" name="Picture 2" descr="C:\Documents and Settings\Библиотекарь1\Рабочий стол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1000108"/>
            <a:ext cx="4819760" cy="3357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85720" y="500042"/>
            <a:ext cx="5143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597" y="285728"/>
            <a:ext cx="47149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1" y="214290"/>
            <a:ext cx="471490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all" spc="0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МАНУЛ</a:t>
            </a:r>
            <a:endParaRPr lang="ru-RU" sz="4400" b="1" cap="all" spc="0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pic>
        <p:nvPicPr>
          <p:cNvPr id="2050" name="Picture 2" descr="C:\Documents and Settings\Библиотекарь1\Рабочий стол\со сканера\Изображение 0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285728"/>
            <a:ext cx="3443291" cy="4094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214950"/>
            <a:ext cx="9144000" cy="16430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>
                <a:latin typeface="Comic Sans MS" pitchFamily="66" charset="0"/>
              </a:rPr>
              <a:t>           Многие грибы стараются «дружить» с деревьями. Например, подосиновик чаще можно встретить по соседству с осинами, белый - под ёлочкой. </a:t>
            </a:r>
          </a:p>
          <a:p>
            <a:pPr>
              <a:buNone/>
            </a:pPr>
            <a:r>
              <a:rPr lang="ru-RU" sz="1800" dirty="0" smtClean="0">
                <a:latin typeface="Comic Sans MS" pitchFamily="66" charset="0"/>
              </a:rPr>
              <a:t>     А мухомор «дружит» с берёзой, поэтому наиболее многочисленны они именно в берёзовых лесах. </a:t>
            </a:r>
            <a:endParaRPr lang="ru-RU" sz="1800" dirty="0">
              <a:latin typeface="Comic Sans MS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4282" y="285728"/>
            <a:ext cx="4286280" cy="3071834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Comic Sans MS" pitchFamily="66" charset="0"/>
              </a:rPr>
              <a:t>    Не обратить внимание на нарядный мухомор невозможно. Его блестящая красная или оранжевая  шапочка, украшенная белыми чешуйками, так и горит в траве. Яркой окраской мухомор честно предупреждает о своей ядовитости, в отличие от ближайших родственников – белой поганки и порфирового мухомора.</a:t>
            </a:r>
            <a:endParaRPr lang="ru-RU" sz="1800" dirty="0">
              <a:latin typeface="Comic Sans MS" pitchFamily="66" charset="0"/>
            </a:endParaRPr>
          </a:p>
        </p:txBody>
      </p:sp>
      <p:pic>
        <p:nvPicPr>
          <p:cNvPr id="3075" name="Picture 3" descr="C:\Documents and Settings\Библиотекарь1\Рабочий стол\со сканера\Изображение 0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214686"/>
            <a:ext cx="1928826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 descr="C:\Documents and Settings\Библиотекарь1\Рабочий стол\со сканера\Изображение 0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3214686"/>
            <a:ext cx="2000264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6" name="Picture 2" descr="C:\Documents and Settings\Библиотекарь1\Рабочий стол\Рисунок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14825" y="0"/>
            <a:ext cx="4829175" cy="5102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357299"/>
            <a:ext cx="6643734" cy="535531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  <a:bevelB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С «Юный натуралистом», вы, возможно, еще не знакомы, но его прекрасно знают ваши родители, бабушки и дедушки.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Журнал не так уж и молод. В 2012 году ему исполнится 84 года. Но он не стареет, потому что «юный натуралист» понятие не возрастное, им может быть не только ребенок. «Юный натуралист» – смелый и творческий исследователь природы, а эти качества могут быть в людях любого возраста.</a:t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Читатель «Юного натуралиста» человек особенный. Он легко понимает тайны природы. Посмотрит он на раскрывшиеся лепестки лилии на утреннем озере и точно определит, который час. По поведению мохнатого шмеля без ошибки предскажет, будет сегодня гроза или нет. Как по книге разбирает он следы на снегу, по голосу определяет птиц и по одному ему ведомым приметам определит, дождливое ли будет лето.</a:t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</a:br>
            <a:endParaRPr lang="ru-RU" b="1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" name="Picture 2" descr="C:\Documents and Settings\Библиотекарь1\Рабочий стол\head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8858312" cy="1214446"/>
          </a:xfrm>
          <a:prstGeom prst="rect">
            <a:avLst/>
          </a:prstGeom>
          <a:noFill/>
        </p:spPr>
      </p:pic>
      <p:pic>
        <p:nvPicPr>
          <p:cNvPr id="5" name="Picture 3" descr="C:\Documents and Settings\Библиотекарь1\Рабочий стол\podpiska_vertic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1428736"/>
            <a:ext cx="2000264" cy="52599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4429132"/>
            <a:ext cx="9358346" cy="228601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dirty="0" smtClean="0">
                <a:solidFill>
                  <a:srgbClr val="FF0000"/>
                </a:solidFill>
                <a:latin typeface="Comic Sans MS" pitchFamily="66" charset="0"/>
              </a:rPr>
              <a:t>Обезьяна</a:t>
            </a:r>
            <a:r>
              <a:rPr lang="ru-RU" sz="1800" dirty="0" smtClean="0">
                <a:latin typeface="Comic Sans MS" pitchFamily="66" charset="0"/>
              </a:rPr>
              <a:t> – один из символов восточного календаря. </a:t>
            </a:r>
          </a:p>
          <a:p>
            <a:pPr algn="ctr">
              <a:buNone/>
            </a:pPr>
            <a:r>
              <a:rPr lang="ru-RU" sz="1800" dirty="0" smtClean="0">
                <a:latin typeface="Comic Sans MS" pitchFamily="66" charset="0"/>
              </a:rPr>
              <a:t>Об этом знают многие. Но не всем известно, что некоторым человекообразным обезьянам грозит вымирание. Сокращаются области обитания  горилл и орангутанов, их мясо пользуется большим спросом у местного населения. Обезьян истребляют ради наживы, отстреливая из винтовок.  Многие природоохранные организации Азии и Африки пытаются спасти наших давних предков.</a:t>
            </a:r>
            <a:endParaRPr lang="ru-RU" sz="1800" dirty="0">
              <a:latin typeface="Comic Sans MS" pitchFamily="66" charset="0"/>
            </a:endParaRPr>
          </a:p>
        </p:txBody>
      </p:sp>
      <p:pic>
        <p:nvPicPr>
          <p:cNvPr id="2050" name="Picture 2" descr="C:\Documents and Settings\Библиотекарь1\Рабочий стол\со сканера\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14290"/>
            <a:ext cx="5572164" cy="4196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57158" y="0"/>
            <a:ext cx="8472518" cy="857232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</a:rPr>
              <a:t>  Шер-Хан из Приморья</a:t>
            </a:r>
            <a:endParaRPr lang="ru-RU" sz="4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85720" y="714356"/>
            <a:ext cx="8715436" cy="2000264"/>
          </a:xfrm>
        </p:spPr>
        <p:txBody>
          <a:bodyPr>
            <a:normAutofit fontScale="92500"/>
          </a:bodyPr>
          <a:lstStyle/>
          <a:p>
            <a:pPr>
              <a:lnSpc>
                <a:spcPct val="110000"/>
              </a:lnSpc>
              <a:buNone/>
            </a:pPr>
            <a:r>
              <a:rPr lang="ru-RU" sz="1800" dirty="0" smtClean="0">
                <a:latin typeface="Comic Sans MS" pitchFamily="66" charset="0"/>
              </a:rPr>
              <a:t>        России повезло. В нашей стране есть собственные тигры, </a:t>
            </a:r>
          </a:p>
          <a:p>
            <a:pPr>
              <a:lnSpc>
                <a:spcPct val="110000"/>
              </a:lnSpc>
              <a:buNone/>
            </a:pPr>
            <a:r>
              <a:rPr lang="ru-RU" sz="1800" dirty="0" smtClean="0">
                <a:latin typeface="Comic Sans MS" pitchFamily="66" charset="0"/>
              </a:rPr>
              <a:t>    обитающие в дебрях Уссурийского края. Они уже давно стали легендой Дальнего Востока. В Азии тигр – царь зверей, как и лев в Африке. </a:t>
            </a:r>
          </a:p>
          <a:p>
            <a:pPr>
              <a:lnSpc>
                <a:spcPct val="110000"/>
              </a:lnSpc>
              <a:buNone/>
            </a:pPr>
            <a:r>
              <a:rPr lang="ru-RU" sz="1800" dirty="0" smtClean="0">
                <a:latin typeface="Comic Sans MS" pitchFamily="66" charset="0"/>
              </a:rPr>
              <a:t>    Длина его тела- три метра. Хвост- около метра. Высота самца до полутора метров, вес - почти 200 килограммов. Самка меньше </a:t>
            </a:r>
          </a:p>
          <a:p>
            <a:pPr>
              <a:lnSpc>
                <a:spcPct val="110000"/>
              </a:lnSpc>
              <a:buNone/>
            </a:pPr>
            <a:r>
              <a:rPr lang="ru-RU" sz="1800" dirty="0" smtClean="0">
                <a:latin typeface="Comic Sans MS" pitchFamily="66" charset="0"/>
              </a:rPr>
              <a:t>    примерно на полметра. Мех тигра пышный и густой. </a:t>
            </a:r>
            <a:endParaRPr lang="ru-RU" sz="1800" dirty="0">
              <a:latin typeface="Comic Sans MS" pitchFamily="66" charset="0"/>
            </a:endParaRPr>
          </a:p>
        </p:txBody>
      </p:sp>
      <p:pic>
        <p:nvPicPr>
          <p:cNvPr id="4099" name="Picture 3" descr="C:\Documents and Settings\Библиотекарь1\Рабочий стол\со сканера\Изображение 0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1" y="2714620"/>
            <a:ext cx="3685551" cy="39552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C:\Documents and Settings\Библиотекарь1\Рабочий стол\со сканера\Изображение 0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2727024"/>
            <a:ext cx="5000660" cy="3988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500562" cy="785794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      </a:t>
            </a:r>
            <a:r>
              <a:rPr lang="ru-RU" sz="4000" dirty="0" smtClean="0">
                <a:solidFill>
                  <a:srgbClr val="FF0000"/>
                </a:solidFill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</a:rPr>
              <a:t>Лемуры</a:t>
            </a:r>
            <a:endParaRPr lang="ru-RU" sz="4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43504" y="285728"/>
            <a:ext cx="3786214" cy="6572272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Comic Sans MS" pitchFamily="66" charset="0"/>
              </a:rPr>
              <a:t>Особое  питание, заботливый уход… Так пекутся зоологи о наших далёких предках, пугливых полуобезьянах  с острова Мадагаскар, чтобы сохранить  и размножить эти редкие и исчезающие виды диких животных. Самый трудный случай - руконожки. Их в природе осталось всего несколько десятков. Чтобы обнаружить в лесу это редкое ночное животное, биологи использовали  особые детекторы с чувствительными элементами и бинокли с инфракрасными окулярами. В чуть более благополучном положении кошачьи лемуры. Их легко отличить от других сородичей по хвосту, раскрашенному   белыми и чёрными полосами.</a:t>
            </a:r>
            <a:endParaRPr lang="ru-RU" sz="1800" dirty="0">
              <a:latin typeface="Comic Sans MS" pitchFamily="66" charset="0"/>
            </a:endParaRPr>
          </a:p>
        </p:txBody>
      </p:sp>
      <p:pic>
        <p:nvPicPr>
          <p:cNvPr id="1026" name="Picture 2" descr="C:\Documents and Settings\Библиотекарь1\Рабочий стол\со сканера\Изображение 0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000108"/>
            <a:ext cx="4714908" cy="5643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4744" y="0"/>
            <a:ext cx="5072097" cy="1162050"/>
          </a:xfrm>
        </p:spPr>
        <p:txBody>
          <a:bodyPr>
            <a:noAutofit/>
          </a:bodyPr>
          <a:lstStyle/>
          <a:p>
            <a:pPr algn="ctr"/>
            <a:r>
              <a:rPr lang="ru-RU" sz="9600" dirty="0" smtClean="0">
                <a:solidFill>
                  <a:srgbClr val="FF0000"/>
                </a:solidFill>
              </a:rPr>
              <a:t>  </a:t>
            </a:r>
            <a:r>
              <a:rPr lang="ru-RU" sz="4000" dirty="0" smtClean="0">
                <a:solidFill>
                  <a:srgbClr val="FF0000"/>
                </a:solidFill>
                <a:latin typeface="Comic Sans MS" pitchFamily="66" charset="0"/>
              </a:rPr>
              <a:t>Вулканы</a:t>
            </a:r>
            <a:endParaRPr lang="ru-RU" sz="4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214290"/>
            <a:ext cx="3929090" cy="68580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900" dirty="0" smtClean="0">
                <a:latin typeface="Comic Sans MS" pitchFamily="66" charset="0"/>
              </a:rPr>
              <a:t>          </a:t>
            </a:r>
            <a:r>
              <a:rPr lang="ru-RU" sz="1800" dirty="0" smtClean="0">
                <a:latin typeface="Comic Sans MS" pitchFamily="66" charset="0"/>
              </a:rPr>
              <a:t>На Земле живёт </a:t>
            </a:r>
          </a:p>
          <a:p>
            <a:pPr>
              <a:buNone/>
            </a:pPr>
            <a:r>
              <a:rPr lang="ru-RU" sz="1800" dirty="0" smtClean="0">
                <a:latin typeface="Comic Sans MS" pitchFamily="66" charset="0"/>
              </a:rPr>
              <a:t>    и работает около 500 действующих вулканов.</a:t>
            </a:r>
          </a:p>
          <a:p>
            <a:pPr>
              <a:buNone/>
            </a:pPr>
            <a:r>
              <a:rPr lang="ru-RU" sz="1800" dirty="0" smtClean="0">
                <a:latin typeface="Comic Sans MS" pitchFamily="66" charset="0"/>
              </a:rPr>
              <a:t>    Это не значит, что они постоянно извергаются: действующими вулканами могут называться и те, которые лишь время от времени подают признаки жизни. Ещё больше – несколько тысяч вулканов потухших, с кратерами, потоками застывшей в незапамятные времена лавы, но в настоящие время абсолютно «мёртвых».</a:t>
            </a:r>
          </a:p>
          <a:p>
            <a:pPr>
              <a:buNone/>
            </a:pPr>
            <a:r>
              <a:rPr lang="ru-RU" sz="1800" dirty="0" smtClean="0">
                <a:latin typeface="Comic Sans MS" pitchFamily="66" charset="0"/>
              </a:rPr>
              <a:t>    Таков, например, Эльбрус, высочайшая (5642 метра) вершина Кавказск</a:t>
            </a:r>
            <a:r>
              <a:rPr lang="ru-RU" sz="2000" dirty="0" smtClean="0">
                <a:latin typeface="Comic Sans MS" pitchFamily="66" charset="0"/>
              </a:rPr>
              <a:t>ого хребта. </a:t>
            </a:r>
          </a:p>
        </p:txBody>
      </p:sp>
      <p:pic>
        <p:nvPicPr>
          <p:cNvPr id="2050" name="Picture 2" descr="C:\Documents and Settings\Библиотекарь1\Рабочий стол\со сканера\Изображение 0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955171"/>
            <a:ext cx="4857784" cy="56171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596" y="1142984"/>
            <a:ext cx="3714776" cy="5500726"/>
          </a:xfrm>
        </p:spPr>
        <p:txBody>
          <a:bodyPr>
            <a:normAutofit lnSpcReduction="10000"/>
          </a:bodyPr>
          <a:lstStyle/>
          <a:p>
            <a:r>
              <a:rPr lang="ru-RU" sz="1800" dirty="0" smtClean="0">
                <a:latin typeface="Comic Sans MS" pitchFamily="66" charset="0"/>
              </a:rPr>
              <a:t>Длинное рыло, работающее, как пинцет, позволяет крокодилу ловить небольшую и подвижную добычу, которую хищник глотает целиком. От крупной туши гигантская рептилия отрывает куски, вращаясь вокруг своей оси  всем телом, либо ждёт, пока мясо станет мягким.  </a:t>
            </a:r>
          </a:p>
          <a:p>
            <a:endParaRPr lang="ru-RU" sz="1800" dirty="0" smtClean="0">
              <a:latin typeface="Comic Sans MS" pitchFamily="66" charset="0"/>
            </a:endParaRPr>
          </a:p>
          <a:p>
            <a:r>
              <a:rPr lang="ru-RU" sz="1800" dirty="0" smtClean="0">
                <a:latin typeface="Comic Sans MS" pitchFamily="66" charset="0"/>
              </a:rPr>
              <a:t>У лягушек наоборот   морда короткая и широкая, так как свою добычу они хватают длинным и липким языком. При глотании лягушка помогает себе глазами, втягивая их внутрь носоглотки, от которой те отделяются лишь тонкой стенкой. </a:t>
            </a:r>
            <a:endParaRPr lang="ru-RU" sz="1800" dirty="0">
              <a:latin typeface="Comic Sans MS" pitchFamily="66" charset="0"/>
            </a:endParaRPr>
          </a:p>
        </p:txBody>
      </p:sp>
      <p:pic>
        <p:nvPicPr>
          <p:cNvPr id="3074" name="Picture 2" descr="C:\Documents and Settings\Библиотекарь1\Рабочий стол\со сканера\Изображение 0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142852"/>
            <a:ext cx="4572032" cy="6413047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14282" y="214290"/>
            <a:ext cx="3857652" cy="70788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ЧЕЛЮСТИ</a:t>
            </a:r>
            <a:endParaRPr lang="ru-RU" sz="4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43108" y="214290"/>
            <a:ext cx="5857916" cy="1000132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rgbClr val="FFC000"/>
                </a:solidFill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</a:rPr>
              <a:t>Дикая Африка</a:t>
            </a:r>
            <a:endParaRPr lang="ru-RU" sz="4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5072073"/>
            <a:ext cx="9144000" cy="1785927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dirty="0" smtClean="0">
                <a:latin typeface="Comic Sans MS" pitchFamily="66" charset="0"/>
              </a:rPr>
              <a:t>       Уникальна и прекрасна дикая природа Восточной Африки! Ночной воздух наполнен бесконечной громкой какофонией звуков птиц и цикад. По утрам над реками плывут песни бегемотов, а из саванны доносятся разговоры слонов… Саванны большую часть залиты ярким солнечным светом и на их необъятных просторах пасутся многочисленные стада антилоп, зебр, жирафов. В тени лениво зевают львы. </a:t>
            </a:r>
          </a:p>
          <a:p>
            <a:pPr algn="ctr">
              <a:buNone/>
            </a:pPr>
            <a:r>
              <a:rPr lang="ru-RU" dirty="0" smtClean="0">
                <a:latin typeface="Comic Sans MS" pitchFamily="66" charset="0"/>
              </a:rPr>
              <a:t>Очень интересная эта Африка!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100" name="Picture 4" descr="C:\Documents and Settings\Библиотекарь1\Рабочий стол\со сканера\Изображение 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357298"/>
            <a:ext cx="2857520" cy="36260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1" name="Picture 5" descr="C:\Documents and Settings\Библиотекарь1\Рабочий стол\со сканера\Изображение 0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714488"/>
            <a:ext cx="2679708" cy="33194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 descr="C:\Documents and Settings\Библиотекарь1\Рабочий стол\со сканера\Изображение 0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42852"/>
            <a:ext cx="2143140" cy="3000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 descr="C:\Documents and Settings\Библиотекарь1\Рабочий стол\со сканера\Изображение 0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16" y="164536"/>
            <a:ext cx="2143140" cy="3078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43966" cy="1428736"/>
          </a:xfrm>
        </p:spPr>
        <p:txBody>
          <a:bodyPr>
            <a:noAutofit/>
          </a:bodyPr>
          <a:lstStyle/>
          <a:p>
            <a:pPr algn="ctr"/>
            <a:r>
              <a:rPr lang="ru-RU" sz="9600" dirty="0" smtClean="0">
                <a:solidFill>
                  <a:srgbClr val="00B050"/>
                </a:solidFill>
              </a:rPr>
              <a:t> </a:t>
            </a:r>
            <a:r>
              <a:rPr lang="ru-RU" sz="4400" dirty="0" smtClean="0">
                <a:solidFill>
                  <a:srgbClr val="FF0000"/>
                </a:solidFill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</a:rPr>
              <a:t>Черепаха</a:t>
            </a:r>
            <a:endParaRPr lang="ru-RU" sz="4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57818" y="1643050"/>
            <a:ext cx="3571900" cy="4429156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1800" dirty="0" smtClean="0">
                <a:latin typeface="Comic Sans MS" pitchFamily="66" charset="0"/>
              </a:rPr>
              <a:t>      Это древний житель подводных глубин – морская черепаха. Принадлежит она к виду пресмыкающихся, дышит лёгкими и каждые четыре – пять минут всплывает на поверхность, чтобы глотнуть воздух. Но во время сна и отдыха может часами оставаться под водой. Панцирь морской черепахи прочный, как броня а внушительных размеров голова покрыта костяным «шлемом».</a:t>
            </a:r>
            <a:endParaRPr lang="ru-RU" sz="1800" dirty="0">
              <a:latin typeface="Comic Sans MS" pitchFamily="66" charset="0"/>
            </a:endParaRPr>
          </a:p>
        </p:txBody>
      </p:sp>
      <p:pic>
        <p:nvPicPr>
          <p:cNvPr id="5122" name="Picture 2" descr="C:\Documents and Settings\Библиотекарь1\Рабочий стол\со сканера\Изображение 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571612"/>
            <a:ext cx="5407722" cy="4214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3571868" cy="1357322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Comic Sans MS" pitchFamily="66" charset="0"/>
              </a:rPr>
              <a:t>Стрекозы-Красотки</a:t>
            </a:r>
            <a:endParaRPr lang="ru-RU" sz="4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00364" y="0"/>
            <a:ext cx="6143636" cy="1928802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sz="1800" dirty="0" smtClean="0">
                <a:latin typeface="Comic Sans MS" pitchFamily="66" charset="0"/>
              </a:rPr>
              <a:t>   </a:t>
            </a:r>
          </a:p>
          <a:p>
            <a:pPr algn="just">
              <a:lnSpc>
                <a:spcPct val="110000"/>
              </a:lnSpc>
              <a:buNone/>
            </a:pPr>
            <a:r>
              <a:rPr lang="ru-RU" sz="1800" dirty="0" smtClean="0">
                <a:latin typeface="Comic Sans MS" pitchFamily="66" charset="0"/>
              </a:rPr>
              <a:t>    </a:t>
            </a:r>
            <a:r>
              <a:rPr lang="ru-RU" sz="1900" dirty="0" smtClean="0">
                <a:latin typeface="Comic Sans MS" pitchFamily="66" charset="0"/>
              </a:rPr>
              <a:t>роскошные создания, особенно когда они летают над медленно текущей водой. Красотки  не носятся в воздухе,</a:t>
            </a:r>
            <a:r>
              <a:rPr lang="ru-RU" sz="2000" dirty="0" smtClean="0">
                <a:latin typeface="Comic Sans MS" pitchFamily="66" charset="0"/>
              </a:rPr>
              <a:t> а неторопливо порхают, время от времени присаживаясь на прибрежную</a:t>
            </a:r>
            <a:r>
              <a:rPr lang="ru-RU" sz="1900" dirty="0" smtClean="0">
                <a:latin typeface="Comic Sans MS" pitchFamily="66" charset="0"/>
              </a:rPr>
              <a:t> </a:t>
            </a:r>
            <a:r>
              <a:rPr lang="ru-RU" sz="2000" dirty="0" smtClean="0">
                <a:latin typeface="Comic Sans MS" pitchFamily="66" charset="0"/>
              </a:rPr>
              <a:t>растительность. </a:t>
            </a:r>
            <a:endParaRPr lang="ru-RU" sz="1900" dirty="0" smtClean="0">
              <a:latin typeface="Comic Sans MS" pitchFamily="66" charset="0"/>
            </a:endParaRPr>
          </a:p>
        </p:txBody>
      </p:sp>
      <p:pic>
        <p:nvPicPr>
          <p:cNvPr id="4" name="Picture 2" descr="C:\Documents and Settings\Библиотекарь1\Рабочий стол\со сканера\Изображение 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643182"/>
            <a:ext cx="6000793" cy="40628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Documents and Settings\Библиотекарь1\Рабочий стол\со сканера\Копия Изображение 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3848" y="2643182"/>
            <a:ext cx="2739554" cy="40481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14282" y="1714488"/>
            <a:ext cx="8715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Другие виды стрекоз – стрелка, коромысло – также красивы. Их всех можно назвать грациозными танцовщицами , воздушными акробатками, изысканными модницами.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71536" y="0"/>
            <a:ext cx="10001320" cy="107154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</a:rPr>
              <a:t>   </a:t>
            </a:r>
            <a:r>
              <a:rPr lang="ru-RU" sz="3600" dirty="0" smtClean="0">
                <a:solidFill>
                  <a:srgbClr val="FF0000"/>
                </a:solidFill>
                <a:latin typeface="Comic Sans MS" pitchFamily="66" charset="0"/>
              </a:rPr>
              <a:t>Земноводные цветы Беломорья  </a:t>
            </a:r>
            <a:endParaRPr lang="ru-RU" sz="3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643570" y="1500174"/>
            <a:ext cx="3500430" cy="4500594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8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ru-RU" sz="1800" dirty="0" smtClean="0">
                <a:latin typeface="Comic Sans MS" pitchFamily="66" charset="0"/>
              </a:rPr>
              <a:t>    Этот край красуется </a:t>
            </a:r>
          </a:p>
          <a:p>
            <a:pPr>
              <a:buNone/>
            </a:pPr>
            <a:r>
              <a:rPr lang="ru-RU" sz="1800" dirty="0" smtClean="0">
                <a:latin typeface="Comic Sans MS" pitchFamily="66" charset="0"/>
              </a:rPr>
              <a:t>    с холодной красотой русского севера: Кижи, Соловки, Карелия. Бывает летом короткая пора, когда Беломорье прекрасно: ласковое солнышко, белые ночи, чистая как слеза вода, воздух, напоенный ароматом хвои и водорослей.</a:t>
            </a:r>
            <a:endParaRPr lang="ru-RU" sz="1800" dirty="0">
              <a:latin typeface="Comic Sans MS" pitchFamily="66" charset="0"/>
            </a:endParaRPr>
          </a:p>
        </p:txBody>
      </p:sp>
      <p:pic>
        <p:nvPicPr>
          <p:cNvPr id="8194" name="Picture 2" descr="C:\Documents and Settings\Библиотекарь1\Рабочий стол\со сканера\Изображение 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896" y="1142984"/>
            <a:ext cx="5585550" cy="5500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</a:rPr>
              <a:t>   </a:t>
            </a:r>
            <a:endParaRPr lang="ru-RU" sz="3200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074" name="Picture 2" descr="C:\Documents and Settings\Библиотекарь1\Рабочий стол\Проектная деятелн-ть учащихся сош 28\Копия Изображение 0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071678"/>
            <a:ext cx="5000660" cy="46434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 descr="C:\Documents and Settings\Библиотекарь1\Рабочий стол\Проектная деятелн-ть учащихся сош 28\Изображение 0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4857784" cy="17149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6" name="Picture 4" descr="C:\Documents and Settings\Библиотекарь1\Рабочий стол\Проектная деятелн-ть учащихся сош 28\Изображение 0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142852"/>
            <a:ext cx="3574228" cy="2380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5357818" y="2643182"/>
            <a:ext cx="3500462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Умеют ли животные считать?</a:t>
            </a:r>
          </a:p>
          <a:p>
            <a:endParaRPr lang="ru-RU" b="1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С помощью экспериментов ученые выяснили, что собаки могут считать до десяти, и это не предел. Белки считают до шести, еноты - до трех.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Мухоловки- пеструшки среди птиц самые способные – считают до 8, а самка – до 5.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1357298"/>
            <a:ext cx="7000924" cy="535531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  <a:bevelB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Журнал «Юный натуралист» открывает перед читателем окно в удивительный мир. Не было в истории детской и периодики другого издания, которое целиком было бы посвящено бесконечно прекрасному и мудрому миру Природы, ее изучению и охране.  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А начиналось всё обычным августовским вечером далекого 1927-го… Впрочем, нет. Началось всё девятью годами раньше.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Шел январь восемнадцатого года. После революции в стране голод, разруха. Тогда и встретились учитель биологии, Борис Васильевич Всесвятский, с детским врачом, Иваном Васильевичем Русаковым. 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Иван Васильевич еще раньше пытался создать в подмосковной роще Сокольники станцию для детей, которые любят природу. Как врач Русаков считал, что близкое общение с природой укрепит здоровье детей. Но эта мечта не сбылась. И вот теперь он поведал молодому учителю о своих планах организации такой станции. </a:t>
            </a:r>
          </a:p>
          <a:p>
            <a:endParaRPr lang="ru-RU" b="1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" name="Picture 2" descr="C:\Documents and Settings\Библиотекарь1\Рабочий стол\head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8858312" cy="1214446"/>
          </a:xfrm>
          <a:prstGeom prst="rect">
            <a:avLst/>
          </a:prstGeom>
          <a:noFill/>
        </p:spPr>
      </p:pic>
      <p:pic>
        <p:nvPicPr>
          <p:cNvPr id="5" name="Picture 29" descr="http://unnaturalist.ru/images/anonce/2009_03/main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6644" y="4857760"/>
            <a:ext cx="1357322" cy="18832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11" descr="http://unnaturalist.ru/images/anonce/2011_10/main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15205" y="1428736"/>
            <a:ext cx="1287171" cy="17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37" descr="http://unnaturalist.ru/images/anonce/2009_11/main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23882" y="3000372"/>
            <a:ext cx="1392043" cy="19314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Библиотекарь1\Рабочий стол\Проектная деятелн-ть учащихся сош 28\Изображение 0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142852"/>
            <a:ext cx="3260744" cy="65365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Documents and Settings\Библиотекарь1\Рабочий стол\Проектная деятелн-ть учащихся сош 28\Изображение 0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714620"/>
            <a:ext cx="5458745" cy="39734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57158" y="428604"/>
            <a:ext cx="50720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Шимпанзе – неплохие математики – могут сосчитать аж до семи, 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а их собратья – макаки резусы – до трех.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И самая последняя сенсация – пчелы тоже не лишены способностей. Оказалось, и они имеют представления 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о числах. Они тоже считают до трех.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</a:rPr>
              <a:t>   </a:t>
            </a:r>
            <a:endParaRPr lang="ru-RU" sz="3200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72132" y="1500174"/>
            <a:ext cx="3571868" cy="4500594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8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ru-RU" sz="1800" dirty="0" smtClean="0">
                <a:latin typeface="Comic Sans MS" pitchFamily="66" charset="0"/>
              </a:rPr>
              <a:t>    </a:t>
            </a:r>
            <a:endParaRPr lang="ru-RU" sz="1800" dirty="0">
              <a:latin typeface="Comic Sans MS" pitchFamily="66" charset="0"/>
            </a:endParaRPr>
          </a:p>
        </p:txBody>
      </p:sp>
      <p:pic>
        <p:nvPicPr>
          <p:cNvPr id="5124" name="Picture 4" descr="C:\Documents and Settings\Библиотекарь1\Рабочий стол\со сканера\Изображение 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643182"/>
            <a:ext cx="7500990" cy="400052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85720" y="1142984"/>
            <a:ext cx="86439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Рябчика надо увидеть своими глазами, чтобы понять, почему так назвали эту небольшую лесную птицу. Каких только цветов нет в ее наряде: черный белый, желтоватый, коричневый, серый – сплошные крапинки. Не случайно про нее издавна говорят: «Перышки рябеньки, головка гладенька». Птица эта знакома многим.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026" name="Picture 2" descr="C:\Documents and Settings\Владелец\Рабочий стол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88640"/>
            <a:ext cx="4464496" cy="1008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</a:rPr>
              <a:t>   </a:t>
            </a:r>
            <a:endParaRPr lang="ru-RU" sz="3200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026" name="Picture 2" descr="C:\Documents and Settings\Библиотекарь1\Рабочий стол\со сканера\Изображение 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727656"/>
            <a:ext cx="3672408" cy="28897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Documents and Settings\Библиотекарь1\Рабочий стол\со сканера\Копия Изображение 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753036"/>
            <a:ext cx="3600400" cy="2908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79512" y="1124744"/>
            <a:ext cx="5112568" cy="2657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Меньшей известностью пользуется растение с таким же названием. Относится оно к семейству лилейных.  Свое название эти растения получили не случайно. По их цветкам как по птичьим перышкам, щедро разошлись разноцветные крапинки. Некоторые из них, как рябчик императорский, стали домашними.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8" name="Picture 5" descr="C:\Documents and Settings\Библиотекарь1\Рабочий стол\со сканера\Изображение 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14290"/>
            <a:ext cx="3960440" cy="917331"/>
          </a:xfrm>
          <a:prstGeom prst="rect">
            <a:avLst/>
          </a:prstGeom>
          <a:noFill/>
        </p:spPr>
      </p:pic>
      <p:pic>
        <p:nvPicPr>
          <p:cNvPr id="9" name="Picture 4" descr="C:\Documents and Settings\Библиотекарь1\Рабочий стол\со сканера\Изображение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214290"/>
            <a:ext cx="3816994" cy="863603"/>
          </a:xfrm>
          <a:prstGeom prst="rect">
            <a:avLst/>
          </a:prstGeom>
          <a:noFill/>
        </p:spPr>
      </p:pic>
      <p:pic>
        <p:nvPicPr>
          <p:cNvPr id="6" name="Picture 3" descr="C:\Documents and Settings\Библиотекарь1\Рабочий стол\со сканера\Копия Изображение 00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1340768"/>
            <a:ext cx="3344371" cy="2582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</a:rPr>
              <a:t>   </a:t>
            </a:r>
            <a:endParaRPr lang="ru-RU" sz="3200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72132" y="1500174"/>
            <a:ext cx="3571868" cy="4500594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8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ru-RU" sz="1800" dirty="0" smtClean="0">
                <a:latin typeface="Comic Sans MS" pitchFamily="66" charset="0"/>
              </a:rPr>
              <a:t>    </a:t>
            </a:r>
            <a:endParaRPr lang="ru-RU" sz="1800" dirty="0">
              <a:latin typeface="Comic Sans MS" pitchFamily="66" charset="0"/>
            </a:endParaRPr>
          </a:p>
        </p:txBody>
      </p:sp>
      <p:pic>
        <p:nvPicPr>
          <p:cNvPr id="3074" name="Picture 2" descr="C:\Documents and Settings\Библиотекарь1\Рабочий стол\со сканера\Изображение 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40810" y="142853"/>
            <a:ext cx="3460345" cy="4500594"/>
          </a:xfrm>
          <a:prstGeom prst="rect">
            <a:avLst/>
          </a:prstGeom>
          <a:noFill/>
        </p:spPr>
      </p:pic>
      <p:pic>
        <p:nvPicPr>
          <p:cNvPr id="3075" name="Picture 3" descr="C:\Documents and Settings\Библиотекарь1\Рабочий стол\со сканера\Изображение 0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3143248"/>
            <a:ext cx="3286148" cy="3351848"/>
          </a:xfrm>
          <a:prstGeom prst="rect">
            <a:avLst/>
          </a:prstGeom>
          <a:noFill/>
        </p:spPr>
      </p:pic>
      <p:pic>
        <p:nvPicPr>
          <p:cNvPr id="3076" name="Picture 4" descr="C:\Documents and Settings\Библиотекарь1\Рабочий стол\со сканера\Копия Изображение 0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501008"/>
            <a:ext cx="3929661" cy="319282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42844" y="214290"/>
            <a:ext cx="5357850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cap="all" dirty="0" smtClean="0">
                <a:solidFill>
                  <a:srgbClr val="C00000"/>
                </a:solidFill>
                <a:latin typeface="Comic Sans MS" pitchFamily="66" charset="0"/>
              </a:rPr>
              <a:t>Квакша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обыкновенная  </a:t>
            </a:r>
            <a:endParaRPr lang="en-US" b="1" dirty="0" smtClean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как правило живет на стволах деревьев, ветвях и листьях. Такую жизнь можно назвать «вертикальной». В этом квакше помогают особые присоски, расположенные на концах пальцев.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Днем она сидит неподвижно на кустах или на ромашках, </a:t>
            </a:r>
            <a:endParaRPr lang="en-US" b="1" dirty="0" smtClean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а ночью выходит на мини-охоту, за мушками и молью, ведь размером она совсем невелика –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3,5-4,5 см. 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285860"/>
            <a:ext cx="8715436" cy="52014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  <a:bevelB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eaLnBrk="0" hangingPunct="0"/>
            <a:r>
              <a:rPr lang="ru-RU" sz="3600" b="1" cap="all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викторина</a:t>
            </a:r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</a:t>
            </a:r>
          </a:p>
          <a:p>
            <a:pPr algn="ctr" eaLnBrk="0" hangingPunct="0"/>
            <a:endParaRPr lang="en-US" sz="3600" b="1" dirty="0" smtClean="0">
              <a:solidFill>
                <a:srgbClr val="C00000"/>
              </a:solidFill>
              <a:latin typeface="Comic Sans MS" pitchFamily="66" charset="0"/>
              <a:ea typeface="Times New Roman" pitchFamily="18" charset="0"/>
              <a:cs typeface="Calibri" pitchFamily="34" charset="0"/>
            </a:endParaRPr>
          </a:p>
          <a:p>
            <a:pPr eaLnBrk="0" hangingPunct="0">
              <a:buFont typeface="Calibri" pitchFamily="34" charset="0"/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Как перелетные птицы находят дорогу в теплые страны   </a:t>
            </a:r>
          </a:p>
          <a:p>
            <a:pPr eaLnBrk="0" hangingPunct="0"/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  и обратно домой, пролетая сотни, тысячи километров </a:t>
            </a:r>
          </a:p>
          <a:p>
            <a:pPr eaLnBrk="0" hangingPunct="0"/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  безо всяких приборов и карт?    </a:t>
            </a:r>
          </a:p>
          <a:p>
            <a:pPr eaLnBrk="0" hangingPunct="0"/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                                            /По Солнцу и звездам/</a:t>
            </a:r>
          </a:p>
          <a:p>
            <a:pPr eaLnBrk="0" hangingPunct="0"/>
            <a:endParaRPr lang="ru-RU" sz="2000" b="1" dirty="0" smtClean="0">
              <a:solidFill>
                <a:srgbClr val="C00000"/>
              </a:solidFill>
              <a:latin typeface="Comic Sans MS" pitchFamily="66" charset="0"/>
              <a:ea typeface="Times New Roman" pitchFamily="18" charset="0"/>
              <a:cs typeface="Calibri" pitchFamily="34" charset="0"/>
            </a:endParaRPr>
          </a:p>
          <a:p>
            <a:pPr eaLnBrk="0" hangingPunct="0"/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2.Первые птичьи  домики стали делать индусы в 1 тысячелетии. </a:t>
            </a:r>
          </a:p>
          <a:p>
            <a:pPr eaLnBrk="0" hangingPunct="0"/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  Для чего люди строили скворечники?  </a:t>
            </a:r>
          </a:p>
          <a:p>
            <a:pPr eaLnBrk="0" hangingPunct="0"/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                                            /Для пропитания/</a:t>
            </a:r>
          </a:p>
          <a:p>
            <a:pPr eaLnBrk="0" hangingPunct="0"/>
            <a:endParaRPr lang="ru-RU" sz="2000" b="1" dirty="0" smtClean="0">
              <a:solidFill>
                <a:srgbClr val="C00000"/>
              </a:solidFill>
              <a:latin typeface="Comic Sans MS" pitchFamily="66" charset="0"/>
              <a:ea typeface="Times New Roman" pitchFamily="18" charset="0"/>
              <a:cs typeface="Calibri" pitchFamily="34" charset="0"/>
            </a:endParaRPr>
          </a:p>
          <a:p>
            <a:pPr eaLnBrk="0" hangingPunct="0"/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3.Назовите животных, которые с древности в некоторых </a:t>
            </a:r>
          </a:p>
          <a:p>
            <a:pPr eaLnBrk="0" hangingPunct="0"/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  странах почитались как священные. </a:t>
            </a:r>
          </a:p>
          <a:p>
            <a:pPr eaLnBrk="0" hangingPunct="0"/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                                            /Кошки/</a:t>
            </a:r>
          </a:p>
          <a:p>
            <a:pPr eaLnBrk="0" hangingPunct="0"/>
            <a:endParaRPr lang="ru-RU" sz="2000" b="1" dirty="0" smtClean="0">
              <a:solidFill>
                <a:srgbClr val="002060"/>
              </a:solidFill>
              <a:latin typeface="Comic Sans MS" pitchFamily="66" charset="0"/>
              <a:ea typeface="Times New Roman" pitchFamily="18" charset="0"/>
              <a:cs typeface="Calibri" pitchFamily="34" charset="0"/>
            </a:endParaRPr>
          </a:p>
        </p:txBody>
      </p:sp>
      <p:pic>
        <p:nvPicPr>
          <p:cNvPr id="3" name="Picture 2" descr="C:\Documents and Settings\Библиотекарь1\Рабочий стол\head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2"/>
            <a:ext cx="8858312" cy="121444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285860"/>
            <a:ext cx="8715436" cy="532453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  <a:bevelB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eaLnBrk="0" hangingPunct="0"/>
            <a:endParaRPr lang="ru-RU" sz="2000" b="1" dirty="0" smtClean="0">
              <a:solidFill>
                <a:srgbClr val="002060"/>
              </a:solidFill>
              <a:latin typeface="Comic Sans MS" pitchFamily="66" charset="0"/>
              <a:ea typeface="Times New Roman" pitchFamily="18" charset="0"/>
              <a:cs typeface="Calibri" pitchFamily="34" charset="0"/>
            </a:endParaRPr>
          </a:p>
          <a:p>
            <a:pPr eaLnBrk="0" hangingPunct="0"/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4.Растут ли на дереве уши?  </a:t>
            </a:r>
          </a:p>
          <a:p>
            <a:pPr eaLnBrk="0" hangingPunct="0"/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           /</a:t>
            </a:r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Гриб-трутовик, </a:t>
            </a:r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по форме напоминает ухо/</a:t>
            </a:r>
          </a:p>
          <a:p>
            <a:pPr eaLnBrk="0" hangingPunct="0"/>
            <a:endParaRPr lang="ru-RU" sz="2000" b="1" dirty="0" smtClean="0">
              <a:solidFill>
                <a:srgbClr val="002060"/>
              </a:solidFill>
              <a:latin typeface="Comic Sans MS" pitchFamily="66" charset="0"/>
              <a:ea typeface="Times New Roman" pitchFamily="18" charset="0"/>
              <a:cs typeface="Calibri" pitchFamily="34" charset="0"/>
            </a:endParaRPr>
          </a:p>
          <a:p>
            <a:pPr eaLnBrk="0" hangingPunct="0"/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5.Самый маленький представитель в семействе диких </a:t>
            </a:r>
          </a:p>
          <a:p>
            <a:pPr eaLnBrk="0" hangingPunct="0"/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  кошек.  </a:t>
            </a:r>
          </a:p>
          <a:p>
            <a:pPr eaLnBrk="0" hangingPunct="0"/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                                                      </a:t>
            </a:r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/Манул/</a:t>
            </a:r>
          </a:p>
          <a:p>
            <a:pPr eaLnBrk="0" hangingPunct="0"/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6.Где в России обитают тигры? Как называется этот вид </a:t>
            </a:r>
          </a:p>
          <a:p>
            <a:pPr eaLnBrk="0" hangingPunct="0"/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  тигров?  </a:t>
            </a:r>
          </a:p>
          <a:p>
            <a:pPr eaLnBrk="0" hangingPunct="0"/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               </a:t>
            </a:r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/На Дальнем Востоке. Уссурийский тигр/</a:t>
            </a:r>
          </a:p>
          <a:p>
            <a:pPr eaLnBrk="0" hangingPunct="0"/>
            <a:endParaRPr lang="ru-RU" sz="2000" b="1" dirty="0" smtClean="0">
              <a:solidFill>
                <a:srgbClr val="002060"/>
              </a:solidFill>
              <a:latin typeface="Comic Sans MS" pitchFamily="66" charset="0"/>
              <a:ea typeface="Times New Roman" pitchFamily="18" charset="0"/>
              <a:cs typeface="Calibri" pitchFamily="34" charset="0"/>
            </a:endParaRPr>
          </a:p>
          <a:p>
            <a:pPr eaLnBrk="0" hangingPunct="0"/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7.Живет под водой, а дышит легкими. Кто это? </a:t>
            </a:r>
          </a:p>
          <a:p>
            <a:pPr eaLnBrk="0" hangingPunct="0"/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</a:t>
            </a:r>
          </a:p>
          <a:p>
            <a:pPr eaLnBrk="0" hangingPunct="0"/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                                                   /Черепаха/</a:t>
            </a:r>
          </a:p>
          <a:p>
            <a:pPr eaLnBrk="0" hangingPunct="0"/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8.Какое насекомое называют красоткой и почему? </a:t>
            </a:r>
          </a:p>
          <a:p>
            <a:pPr eaLnBrk="0" hangingPunct="0"/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</a:t>
            </a:r>
          </a:p>
          <a:p>
            <a:pPr eaLnBrk="0" hangingPunct="0"/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              </a:t>
            </a:r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Calibri" pitchFamily="34" charset="0"/>
              </a:rPr>
              <a:t>/Стрекоза. За красоту и грациозный полет/</a:t>
            </a:r>
          </a:p>
        </p:txBody>
      </p:sp>
      <p:pic>
        <p:nvPicPr>
          <p:cNvPr id="3" name="Picture 2" descr="C:\Documents and Settings\Библиотекарь1\Рабочий стол\head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2"/>
            <a:ext cx="8858312" cy="121444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571612"/>
            <a:ext cx="8715436" cy="501675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  <a:bevelB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2000" b="1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  <a:p>
            <a:pPr algn="ctr"/>
            <a:r>
              <a:rPr lang="ru-RU" sz="2000" b="1" u="sng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О чём</a:t>
            </a:r>
            <a:r>
              <a:rPr lang="en-US" sz="2000" b="1" u="sng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sz="2000" b="1" u="sng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журнал «Юный натуралист»? </a:t>
            </a:r>
            <a:endParaRPr lang="en-US" sz="2000" b="1" u="sng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  <a:p>
            <a:pPr lvl="0" algn="ctr"/>
            <a:r>
              <a:rPr lang="ru-RU" sz="2000" b="1" u="sng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Кто такой натуралист? </a:t>
            </a:r>
          </a:p>
          <a:p>
            <a:pPr algn="ctr"/>
            <a:endParaRPr lang="ru-RU" sz="2000" b="1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  <a:p>
            <a:pPr algn="ctr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Это журнал: </a:t>
            </a:r>
          </a:p>
          <a:p>
            <a:pPr lvl="0" algn="ctr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</a:rPr>
              <a:t>о зверях; </a:t>
            </a:r>
          </a:p>
          <a:p>
            <a:pPr lvl="0" algn="ctr"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</a:rPr>
              <a:t> о животном мире; </a:t>
            </a:r>
          </a:p>
          <a:p>
            <a:pPr lvl="0" algn="ctr"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</a:rPr>
              <a:t> обо всём на свете. </a:t>
            </a:r>
          </a:p>
          <a:p>
            <a:pPr algn="ctr"/>
            <a:endParaRPr lang="ru-RU" sz="2000" b="1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  <a:p>
            <a:pPr algn="ctr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А натуралист – это: </a:t>
            </a:r>
          </a:p>
          <a:p>
            <a:pPr lvl="0" algn="ctr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</a:rPr>
              <a:t>путешественник; </a:t>
            </a:r>
          </a:p>
          <a:p>
            <a:pPr lvl="0" algn="ctr"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</a:rPr>
              <a:t> человек, интересующийся природой; </a:t>
            </a:r>
          </a:p>
          <a:p>
            <a:pPr lvl="0" algn="ctr"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</a:rPr>
              <a:t> тот, кто всё знает о природе. </a:t>
            </a:r>
          </a:p>
          <a:p>
            <a:pPr lvl="0" algn="ctr">
              <a:buFont typeface="Arial" pitchFamily="34" charset="0"/>
              <a:buChar char="•"/>
            </a:pPr>
            <a:endParaRPr lang="ru-RU" sz="2000" b="1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  <a:p>
            <a:pPr lvl="0" algn="ctr">
              <a:buFont typeface="Arial" pitchFamily="34" charset="0"/>
              <a:buChar char="•"/>
            </a:pPr>
            <a:endParaRPr lang="ru-RU" sz="2000" b="1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  <a:p>
            <a:pPr lvl="0" algn="ctr">
              <a:buFont typeface="Arial" pitchFamily="34" charset="0"/>
              <a:buChar char="•"/>
            </a:pPr>
            <a:endParaRPr lang="ru-RU" sz="2000" b="1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" name="Picture 2" descr="C:\Documents and Settings\Библиотекарь1\Рабочий стол\head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8858312" cy="1214446"/>
          </a:xfrm>
          <a:prstGeom prst="rect">
            <a:avLst/>
          </a:prstGeom>
          <a:noFill/>
        </p:spPr>
      </p:pic>
      <p:pic>
        <p:nvPicPr>
          <p:cNvPr id="7" name="Рисунок 6" descr="http://unnaturalist.ru/images/postrub/debut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1928802"/>
            <a:ext cx="159544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unnaturalist.ru/images/postrub/5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3286124"/>
            <a:ext cx="1214446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unnaturalist.ru/images/postrub/4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4572008"/>
            <a:ext cx="135732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unnaturalist.ru/images/postrub/3.gi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58082" y="4929198"/>
            <a:ext cx="1285884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unnaturalist.ru/images/postrub/92.gif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43042" y="3071810"/>
            <a:ext cx="135732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unnaturalist.ru/images/postrub/seasec.gif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034" y="1785926"/>
            <a:ext cx="150019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Documents and Settings\Библиотекарь1\Рабочий стол\head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8858312" cy="1214446"/>
          </a:xfrm>
          <a:prstGeom prst="rect">
            <a:avLst/>
          </a:prstGeom>
          <a:noFill/>
        </p:spPr>
      </p:pic>
      <p:pic>
        <p:nvPicPr>
          <p:cNvPr id="8" name="Picture 4" descr="C:\Documents and Settings\Admin\Рабочий стол\646400-dff84613dc1329a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57298"/>
            <a:ext cx="8929717" cy="528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357299"/>
            <a:ext cx="6643766" cy="535531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  <a:bevelB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Место для станции выбрали красивейшее – сосновый бор, солнечные поляны, пруды. 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Так, на небольшой летней купеческой даче 15 июня 1918 года открылась станция юных любителей природы, иначе, Биостанция. И вот, через 9 лет, в августовский вечер 1927 года, на обычном рабочем заседании директор Биостанции профессор Всесвятский и сказал: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– Нашей Биостанции уже десятый год. У нас есть  земельный участок для опытных работ, помещение. Открыты школа, общежитие. Чего нам не хватает? Мы получаем много писем. Учителя и дети задают нам много вопросов. По мере сил мы отвечаем. Нам необходим журнал. 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 Предложение было принято и уже к концу 1927 года пришло постановление Правительства об издании нового журнала. </a:t>
            </a:r>
          </a:p>
          <a:p>
            <a:endParaRPr lang="ru-RU" b="1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b="1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" name="Picture 2" descr="C:\Documents and Settings\Библиотекарь1\Рабочий стол\head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8858312" cy="1214446"/>
          </a:xfrm>
          <a:prstGeom prst="rect">
            <a:avLst/>
          </a:prstGeom>
          <a:noFill/>
        </p:spPr>
      </p:pic>
      <p:pic>
        <p:nvPicPr>
          <p:cNvPr id="5" name="Picture 3" descr="http://unnaturalist.ru/images/anonce/2011_02/main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92" y="1428735"/>
            <a:ext cx="1357322" cy="18832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 descr="http://unnaturalist.ru/images/anonce/2011_04/main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43834" y="2928934"/>
            <a:ext cx="1327072" cy="18413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8" descr="http://unnaturalist.ru/images/anonce/2009_02/main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29454" y="4589865"/>
            <a:ext cx="1428760" cy="19824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428736"/>
            <a:ext cx="6929486" cy="507831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  <a:bevelB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По предложению Б. В. Всесвятского он получил название «Юный натуралист». Редакционная коллегия сразу приступила к сбору материалов для первого номера, который вышел в июле 1928 года.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Множество ярких и увлеченных своим делом людей сотрудничали с «Юным натуралистом». Писатели – М.Пришвин, К.Паустовский, В.Бианки, Н.Сладков, И.Акимушкин и многие другие; ученые и академики. Журнал  приходит к своим читателям, чтобы напомнить 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о том, что время великих путешественников и исследователей не прошло. Наша планета так огромна и до конца не изведаны, что для каждого всегда есть место для открытий. И как всегда, во всех самых невероятных путешествиях рядом с вами будет ваш «Юный натуралист».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Путешествие продолжается.</a:t>
            </a:r>
          </a:p>
          <a:p>
            <a:pPr algn="ctr"/>
            <a:endParaRPr lang="ru-RU" b="1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" name="Picture 2" descr="C:\Documents and Settings\Библиотекарь1\Рабочий стол\head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8858312" cy="1214446"/>
          </a:xfrm>
          <a:prstGeom prst="rect">
            <a:avLst/>
          </a:prstGeom>
          <a:noFill/>
        </p:spPr>
      </p:pic>
      <p:pic>
        <p:nvPicPr>
          <p:cNvPr id="6" name="Picture 9" descr="http://unnaturalist.ru/images/anonce/2011_08/main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5206" y="1428736"/>
            <a:ext cx="1428728" cy="19823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31" descr="http://unnaturalist.ru/images/anonce/2009_05/main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43834" y="3071810"/>
            <a:ext cx="1338657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5" descr="http://unnaturalist.ru/images/anonce/2009_09/main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15206" y="4714884"/>
            <a:ext cx="1428760" cy="19824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http://unnaturalist.ru/images/history/1941_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643050"/>
            <a:ext cx="1785950" cy="2536049"/>
          </a:xfrm>
          <a:prstGeom prst="rect">
            <a:avLst/>
          </a:prstGeom>
          <a:ln>
            <a:solidFill>
              <a:schemeClr val="accent4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19" name="Picture 3" descr="http://unnaturalist.ru/images/history/1956_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3" y="4357694"/>
            <a:ext cx="1796779" cy="23717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2" name="Picture 6" descr="http://unnaturalist.ru/images/history/1957_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1643049"/>
            <a:ext cx="1785950" cy="23842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3" name="Picture 7" descr="http://unnaturalist.ru/images/history/1958_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1657915"/>
            <a:ext cx="1785950" cy="236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5" name="Picture 9" descr="http://unnaturalist.ru/images/history/1960_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0298" y="4262680"/>
            <a:ext cx="1815921" cy="24242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6" name="Picture 10" descr="http://unnaturalist.ru/images/history/1963_0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15140" y="4143380"/>
            <a:ext cx="1905000" cy="2505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8" name="Picture 12" descr="http://unnaturalist.ru/images/history/1971_1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4143380"/>
            <a:ext cx="1709964" cy="25050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30" name="Picture 14" descr="http://unnaturalist.ru/images/history/1988_0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72330" y="1428736"/>
            <a:ext cx="1785950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2" descr="C:\Documents and Settings\Библиотекарь1\Рабочий стол\header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2844" y="142852"/>
            <a:ext cx="8858312" cy="12144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15328" cy="101122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46" name="Picture 6" descr="http://unnaturalist.ru/images/anonce/2011_05/main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1500174"/>
            <a:ext cx="1611538" cy="21645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58" name="Picture 18" descr="http://unnaturalist.ru/images/anonce/2012_04/main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1785926"/>
            <a:ext cx="1556185" cy="2159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3" name="Picture 33" descr="http://unnaturalist.ru/images/anonce/2009_07/main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4214818"/>
            <a:ext cx="1754414" cy="2434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4" name="Picture 34" descr="http://unnaturalist.ru/images/anonce/2009_08/main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00364" y="1714488"/>
            <a:ext cx="1643074" cy="22797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6" name="Picture 36" descr="http://unnaturalist.ru/images/anonce/2009_10/main.jp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429124" y="1428736"/>
            <a:ext cx="1647579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2" name="Picture 32" descr="http://unnaturalist.ru/images/anonce/2009_06/main.jp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71604" y="3714752"/>
            <a:ext cx="1571636" cy="21806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56" name="Picture 16" descr="http://unnaturalist.ru/images/anonce/2012_02/main.jpg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857488" y="4429132"/>
            <a:ext cx="1637277" cy="22717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8" name="Picture 38" descr="http://unnaturalist.ru/images/anonce/2009_12/main.jpg">
            <a:hlinkClick r:id="rId16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286248" y="4071942"/>
            <a:ext cx="1647579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59" name="Picture 19" descr="http://unnaturalist.ru/images/anonce/2012_05/main.jpg">
            <a:hlinkClick r:id="rId18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786446" y="4429132"/>
            <a:ext cx="1643074" cy="22797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0" name="Picture 30" descr="http://unnaturalist.ru/images/anonce/2009_04/main.jpg">
            <a:hlinkClick r:id="rId20"/>
          </p:cNvPr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5786446" y="1714488"/>
            <a:ext cx="1714512" cy="2378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57" name="Picture 17" descr="http://unnaturalist.ru/images/anonce/2012_03/main.jpg">
            <a:hlinkClick r:id="rId22"/>
          </p:cNvPr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7358082" y="1500174"/>
            <a:ext cx="1643074" cy="23788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4" name="Picture 4" descr="http://unnaturalist.ru/images/anonce/2011_03/main.jpg">
            <a:hlinkClick r:id="rId24"/>
          </p:cNvPr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7286643" y="4071942"/>
            <a:ext cx="1654337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Picture 2" descr="C:\Documents and Settings\Библиотекарь1\Рабочий стол\header.jpg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142844" y="142852"/>
            <a:ext cx="8858312" cy="12144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1285860"/>
            <a:ext cx="8715436" cy="550766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  <a:bevelB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Постоянные рубрики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Природа - великий созидатель, великий творец. Каждое 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ее создание, будь то скромный василёк или роскошная 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грациозная пантера, уникально, неповторимо. Без каждого 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из них мир станет беднее. Рубрика </a:t>
            </a:r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"СТРАНИЦЫ  КРАСНОЙ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КНИГИ"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знакомит вас с животными, численность которых сократилась до критической отметки. Им грозит полное исчезновение. Они нуждаются в нашей защите. Мы обязаны их спасти.</a:t>
            </a:r>
            <a:endParaRPr lang="ru-RU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"ТАЙНЫ МОРЕЙ И ОКЕАНОВ".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Исследования Мирового 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океана человеком начаты настолько давно, что кажется, 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будто мы знаем все о его населении. Но эта точка зрения 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абсолютно неверна. В последнее время в мире ежегодно 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Описывается свыше ста новых видов рыб. Читайте 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о диковинных, фантастических обитателях океана 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на страницах журнала.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endParaRPr lang="ru-RU" b="1" dirty="0">
              <a:solidFill>
                <a:schemeClr val="accent4">
                  <a:lumMod val="50000"/>
                </a:schemeClr>
              </a:solidFill>
              <a:latin typeface="Comic Sans MS" pitchFamily="66" charset="0"/>
              <a:ea typeface="Times New Roman"/>
              <a:cs typeface="Times New Roman"/>
            </a:endParaRPr>
          </a:p>
        </p:txBody>
      </p:sp>
      <p:pic>
        <p:nvPicPr>
          <p:cNvPr id="3" name="Picture 2" descr="C:\Documents and Settings\Библиотекарь1\Рабочий стол\head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8858312" cy="1214446"/>
          </a:xfrm>
          <a:prstGeom prst="rect">
            <a:avLst/>
          </a:prstGeom>
          <a:noFill/>
        </p:spPr>
      </p:pic>
      <p:pic>
        <p:nvPicPr>
          <p:cNvPr id="9" name="Рисунок 8" descr="http://unnaturalist.ru/images/postrub/redbook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500174"/>
            <a:ext cx="1571636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unnaturalist.ru/images/postrub/seasec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357694"/>
            <a:ext cx="1571636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428736"/>
            <a:ext cx="8715436" cy="535531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  <a:bevelB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Рубрика </a:t>
            </a:r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"ЛЕСНАЯ ГАЗЕТА"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и ее замечательные ведущие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Лесовичок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и Сойка Сорокина подарят вам целый неразгаданный мир. Мир Леса, полный удивительных тайн, которые вам предстоит разгадать и испытать ни с чем несравнимую радость познания. </a:t>
            </a:r>
          </a:p>
          <a:p>
            <a:pPr algn="ctr"/>
            <a:endParaRPr lang="ru-RU" b="1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Рубрика </a:t>
            </a:r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"ЛИСТАЯ БРЕМА"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представляет галерею портретов зверей,             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       обитающих на территории России, за ее пределами 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и даже на других континентах. </a:t>
            </a:r>
          </a:p>
          <a:p>
            <a:pPr algn="ctr"/>
            <a:endParaRPr lang="ru-RU" b="1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  <a:hlinkClick r:id="rId2"/>
            </a:endParaRPr>
          </a:p>
          <a:p>
            <a:pPr lvl="1" algn="ctr"/>
            <a:endParaRPr lang="ru-RU" b="1" cap="all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  <a:p>
            <a:pPr lvl="1" algn="ctr"/>
            <a:r>
              <a:rPr lang="ru-RU" b="1" cap="all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    </a:t>
            </a:r>
          </a:p>
          <a:p>
            <a:pPr lvl="1" algn="ctr"/>
            <a:r>
              <a:rPr lang="ru-RU" b="1" cap="all" dirty="0" smtClean="0">
                <a:solidFill>
                  <a:srgbClr val="C00000"/>
                </a:solidFill>
                <a:latin typeface="Comic Sans MS" pitchFamily="66" charset="0"/>
              </a:rPr>
              <a:t>     «Записки натуралиста»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- наша литературная рубрика. </a:t>
            </a:r>
          </a:p>
          <a:p>
            <a:pPr lvl="1"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В каждом номере в ней публикуются рассказы </a:t>
            </a:r>
          </a:p>
          <a:p>
            <a:pPr lvl="1"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замечательных писателей-натуралистов.</a:t>
            </a:r>
          </a:p>
          <a:p>
            <a:endParaRPr lang="ru-RU" b="1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" name="Picture 2" descr="C:\Documents and Settings\Библиотекарь1\Рабочий стол\head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2"/>
            <a:ext cx="8858312" cy="1214446"/>
          </a:xfrm>
          <a:prstGeom prst="rect">
            <a:avLst/>
          </a:prstGeom>
          <a:noFill/>
        </p:spPr>
      </p:pic>
      <p:pic>
        <p:nvPicPr>
          <p:cNvPr id="4" name="Рисунок 3" descr="http://unnaturalist.ru/images/postrub/lesgaz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143248"/>
            <a:ext cx="107157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unnaturalist.ru/images/rubrics_plash/lesnaya_gazeta_plashka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57422" y="1500174"/>
            <a:ext cx="400052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unnaturalist.ru/images/postrub/1.gi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4429132"/>
            <a:ext cx="1095376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unnaturalist.ru/images/postrub/2.gif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15140" y="4572008"/>
            <a:ext cx="9525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lana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polana</Template>
  <TotalTime>1152</TotalTime>
  <Words>2745</Words>
  <Application>Microsoft Office PowerPoint</Application>
  <PresentationFormat>Экран (4:3)</PresentationFormat>
  <Paragraphs>205</Paragraphs>
  <Slides>37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polana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 скворечник</vt:lpstr>
      <vt:lpstr>сиамская кошка </vt:lpstr>
      <vt:lpstr>   УШИ НА ДЕРЕВЕ </vt:lpstr>
      <vt:lpstr>    ПЯТНИСТАЯ СУПЕРКОШКА </vt:lpstr>
      <vt:lpstr>Слайд 18</vt:lpstr>
      <vt:lpstr>Слайд 19</vt:lpstr>
      <vt:lpstr>Слайд 20</vt:lpstr>
      <vt:lpstr>  Шер-Хан из Приморья</vt:lpstr>
      <vt:lpstr>        Лемуры</vt:lpstr>
      <vt:lpstr>  Вулканы</vt:lpstr>
      <vt:lpstr>Слайд 24</vt:lpstr>
      <vt:lpstr> Дикая Африка</vt:lpstr>
      <vt:lpstr>  Черепаха</vt:lpstr>
      <vt:lpstr>Стрекозы-Красотки</vt:lpstr>
      <vt:lpstr>   Земноводные цветы Беломорья  </vt:lpstr>
      <vt:lpstr>   </vt:lpstr>
      <vt:lpstr>Слайд 30</vt:lpstr>
      <vt:lpstr>   </vt:lpstr>
      <vt:lpstr>   </vt:lpstr>
      <vt:lpstr>   </vt:lpstr>
      <vt:lpstr>Слайд 34</vt:lpstr>
      <vt:lpstr>Слайд 35</vt:lpstr>
      <vt:lpstr>Слайд 36</vt:lpstr>
      <vt:lpstr>Слайд 37</vt:lpstr>
    </vt:vector>
  </TitlesOfParts>
  <Company>Школа№28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Библиотека1</dc:creator>
  <cp:lastModifiedBy>Библиотека1</cp:lastModifiedBy>
  <cp:revision>126</cp:revision>
  <dcterms:created xsi:type="dcterms:W3CDTF">2012-04-03T10:12:30Z</dcterms:created>
  <dcterms:modified xsi:type="dcterms:W3CDTF">2012-05-25T14:32:02Z</dcterms:modified>
</cp:coreProperties>
</file>