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e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6" r:id="rId1"/>
  </p:sldMasterIdLst>
  <p:sldIdLst>
    <p:sldId id="256" r:id="rId2"/>
    <p:sldId id="283" r:id="rId3"/>
    <p:sldId id="257" r:id="rId4"/>
    <p:sldId id="258" r:id="rId5"/>
    <p:sldId id="272" r:id="rId6"/>
    <p:sldId id="260" r:id="rId7"/>
    <p:sldId id="263" r:id="rId8"/>
    <p:sldId id="261" r:id="rId9"/>
    <p:sldId id="265" r:id="rId10"/>
    <p:sldId id="273" r:id="rId11"/>
    <p:sldId id="282" r:id="rId12"/>
    <p:sldId id="266" r:id="rId13"/>
    <p:sldId id="264" r:id="rId14"/>
    <p:sldId id="270" r:id="rId15"/>
    <p:sldId id="271" r:id="rId16"/>
    <p:sldId id="267" r:id="rId17"/>
    <p:sldId id="268" r:id="rId18"/>
    <p:sldId id="290" r:id="rId19"/>
    <p:sldId id="274" r:id="rId20"/>
    <p:sldId id="275" r:id="rId21"/>
    <p:sldId id="276" r:id="rId22"/>
    <p:sldId id="285" r:id="rId23"/>
    <p:sldId id="286" r:id="rId24"/>
    <p:sldId id="287" r:id="rId25"/>
    <p:sldId id="288" r:id="rId26"/>
    <p:sldId id="289" r:id="rId27"/>
    <p:sldId id="277" r:id="rId28"/>
    <p:sldId id="278" r:id="rId29"/>
    <p:sldId id="279" r:id="rId30"/>
    <p:sldId id="280" r:id="rId31"/>
    <p:sldId id="281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6600"/>
    <a:srgbClr val="0066FF"/>
    <a:srgbClr val="000000"/>
    <a:srgbClr val="CC00CC"/>
    <a:srgbClr val="FF33CC"/>
    <a:srgbClr val="6633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E7039-DDB5-4B6E-8259-6C282F9DA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CB8A2-813D-46CD-A323-21AFF110A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96DFA-2F58-4514-B79A-4C7228098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E5B42-7D2D-4D95-B53E-8D5232785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7E0C0-5B04-4499-B6E2-618C530F05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918075" y="1905000"/>
            <a:ext cx="3927475" cy="41910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20D07-661D-4ACC-BC34-013FC55F4D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E4293-561D-4FAF-823A-EDC0B98441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949A6-D8C1-45D7-9C88-B775F626B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8F517-6988-4AAC-A2D1-3A5F1524E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18F5C-7AC1-4C6D-8223-EC63355C5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DDAF5-31AC-4B87-A515-8CC2046A2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1629B-9221-48B1-9196-9A6FF46FD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70BC2-B58B-4B07-8E05-0449A865B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59082-C463-4CBF-B8A2-5BB060672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3445EC7-A689-4395-8370-98EC624B9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4" r:id="rId1"/>
    <p:sldLayoutId id="2147483863" r:id="rId2"/>
    <p:sldLayoutId id="2147483875" r:id="rId3"/>
    <p:sldLayoutId id="2147483864" r:id="rId4"/>
    <p:sldLayoutId id="2147483876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  <p:sldLayoutId id="2147483871" r:id="rId12"/>
    <p:sldLayoutId id="2147483872" r:id="rId13"/>
    <p:sldLayoutId id="2147483873" r:id="rId14"/>
  </p:sldLayoutIdLst>
  <p:transition>
    <p:wipe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rnns.ru/uploads/posts/2009-07/thumbs/1248438846_vayi-pjg-yczaxdv-13-u25x-cksetqj-1812-k.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armiyaiflot.ru/nomera/2005/02/podvig1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s43.radikal.ru/i102/1109/40/b648bb899e84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img1.liveinternet.ru/images/attach/c/3/75/281/75281009_large_otkruytka_partizan_davuydov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http://ote4estvo.ru/uploads/1297246492_pic_288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42;&#1086;&#1081;&#1085;&#1072;%201812\&#1054;&#1090;&#1076;&#1077;&#1083;&#1100;&#1085;&#1099;&#1081;%20&#1087;&#1086;&#1082;&#1072;&#1079;&#1072;&#1090;&#1077;&#1083;&#1100;&#1085;&#1099;&#1081;%20&#1086;&#1088;&#1082;&#1077;&#1089;&#1090;&#1088;%20&#1052;&#1080;&#1085;&#1086;&#1073;&#1086;&#1088;&#1086;&#1085;&#1099;%20&#1057;&#1057;&#1057;&#1056;%20-%20&#1055;.%20&#1040;&#1087;&#1086;&#1089;&#1090;&#1086;&#1083;&#1086;&#1074;.%20&#1041;&#1086;&#1088;&#1086;&#1076;&#1080;&#1085;&#1089;&#1082;&#1080;&#1081;%20&#1084;&#1072;&#1088;&#1096;%20(&#1079;&#1072;&#1087;&#1080;&#1089;&#1100;%201962%20&#1075;.)%20(audiopoisk.com).mp3" TargetMode="External"/><Relationship Id="rId5" Type="http://schemas.openxmlformats.org/officeDocument/2006/relationships/image" Target="../media/image28.png"/><Relationship Id="rId4" Type="http://schemas.microsoft.com/office/2007/relationships/media" Target="file:///C:\Documents%20and%20Settings\&#1040;&#1076;&#1084;&#1080;&#1085;&#1080;&#1089;&#1090;&#1088;&#1072;&#1090;&#1086;&#1088;\&#1056;&#1072;&#1073;&#1086;&#1095;&#1080;&#1081;%20&#1089;&#1090;&#1086;&#1083;\&#1042;&#1086;&#1081;&#1085;&#1072;%201812\&#1054;&#1090;&#1076;&#1077;&#1083;&#1100;&#1085;&#1099;&#1081;%20&#1087;&#1086;&#1082;&#1072;&#1079;&#1072;&#1090;&#1077;&#1083;&#1100;&#1085;&#1099;&#1081;%20&#1086;&#1088;&#1082;&#1077;&#1089;&#1090;&#1088;%20&#1052;&#1080;&#1085;&#1086;&#1073;&#1086;&#1088;&#1086;&#1085;&#1099;%20&#1057;&#1057;&#1057;&#1056;%20-%20&#1055;.%20&#1040;&#1087;&#1086;&#1089;&#1090;&#1086;&#1083;&#1086;&#1074;.%20&#1041;&#1086;&#1088;&#1086;&#1076;&#1080;&#1085;&#1089;&#1082;&#1080;&#1081;%20&#1084;&#1072;&#1088;&#1096;%20(&#1079;&#1072;&#1087;&#1080;&#1089;&#1100;%201962%20&#1075;.)%20(audiopoisk.com).mp3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s59.radikal.ru/i166/1009/1a/c7c3aa12a08d.jpg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i?id=523174862-37-72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5214804" y="2852936"/>
            <a:ext cx="374968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5" descr="i?id=408475351-43-72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/>
          <a:stretch>
            <a:fillRect/>
          </a:stretch>
        </p:blipFill>
        <p:spPr bwMode="auto">
          <a:xfrm>
            <a:off x="179512" y="4360590"/>
            <a:ext cx="3565599" cy="2524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48680"/>
            <a:ext cx="9144000" cy="1491630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5400" b="1" i="1" dirty="0" smtClean="0">
                <a:solidFill>
                  <a:srgbClr val="FF0000"/>
                </a:solidFill>
              </a:rPr>
              <a:t>   В  ИХ  СЕРДЦАХ     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5400" b="1" i="1" dirty="0" smtClean="0">
                <a:solidFill>
                  <a:srgbClr val="FF0000"/>
                </a:solidFill>
              </a:rPr>
              <a:t>                 ЖИЛА  </a:t>
            </a:r>
            <a:r>
              <a:rPr lang="ru-RU" sz="4800" b="1" i="1" dirty="0" smtClean="0">
                <a:solidFill>
                  <a:srgbClr val="FF0000"/>
                </a:solidFill>
              </a:rPr>
              <a:t>ОТВАГА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Candara" pitchFamily="34" charset="0"/>
              </a:rPr>
              <a:t>Герои </a:t>
            </a:r>
            <a:r>
              <a:rPr lang="ru-RU" sz="4000" b="1" dirty="0" smtClean="0">
                <a:solidFill>
                  <a:srgbClr val="002060"/>
                </a:solidFill>
                <a:latin typeface="Candara" pitchFamily="34" charset="0"/>
              </a:rPr>
              <a:t>Отечественной войны 1812 года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44624"/>
            <a:ext cx="8353425" cy="6683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Candara" pitchFamily="34" charset="0"/>
              </a:rPr>
              <a:t>УРОК МУЖЕСТВА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2924944"/>
            <a:ext cx="4176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andara" pitchFamily="34" charset="0"/>
              </a:rPr>
              <a:t>Авторы: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andara" pitchFamily="34" charset="0"/>
              </a:rPr>
              <a:t>Фомина Ирина Анатольевна,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andara" pitchFamily="34" charset="0"/>
              </a:rPr>
              <a:t>зав. городской библиотекой №6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andara" pitchFamily="34" charset="0"/>
              </a:rPr>
              <a:t>Зяблина Елена Геннадьевна,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andara" pitchFamily="34" charset="0"/>
              </a:rPr>
              <a:t>з</a:t>
            </a:r>
            <a:r>
              <a:rPr lang="ru-RU" b="1" dirty="0" smtClean="0">
                <a:solidFill>
                  <a:srgbClr val="002060"/>
                </a:solidFill>
                <a:latin typeface="Candara" pitchFamily="34" charset="0"/>
              </a:rPr>
              <a:t>ав. библиотекой МБОУ СОШ №28</a:t>
            </a:r>
            <a:endParaRPr lang="ru-RU" b="1" dirty="0">
              <a:solidFill>
                <a:srgbClr val="002060"/>
              </a:solidFill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62373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andara" pitchFamily="34" charset="0"/>
              </a:rPr>
              <a:t>г</a:t>
            </a:r>
            <a:r>
              <a:rPr lang="ru-RU" b="1" dirty="0" smtClean="0">
                <a:solidFill>
                  <a:srgbClr val="002060"/>
                </a:solidFill>
                <a:latin typeface="Candara" pitchFamily="34" charset="0"/>
              </a:rPr>
              <a:t>. </a:t>
            </a:r>
            <a:r>
              <a:rPr lang="ru-RU" b="1" dirty="0" smtClean="0">
                <a:solidFill>
                  <a:srgbClr val="002060"/>
                </a:solidFill>
                <a:latin typeface="Candara" pitchFamily="34" charset="0"/>
              </a:rPr>
              <a:t>Б</a:t>
            </a:r>
            <a:r>
              <a:rPr lang="ru-RU" b="1" dirty="0" smtClean="0">
                <a:solidFill>
                  <a:srgbClr val="002060"/>
                </a:solidFill>
                <a:latin typeface="Candara" pitchFamily="34" charset="0"/>
              </a:rPr>
              <a:t>алаково, 2012 г.</a:t>
            </a:r>
            <a:endParaRPr lang="ru-RU" b="1" dirty="0">
              <a:solidFill>
                <a:srgbClr val="002060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85175" cy="71438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C00000"/>
                </a:solidFill>
                <a:latin typeface="Candara" pitchFamily="34" charset="0"/>
              </a:rPr>
              <a:t>Михаил Иванович Платов  (1753 - 1818)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57750" y="1143000"/>
            <a:ext cx="4000500" cy="51704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32000">
              <a:defRPr/>
            </a:pP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Times New Roman" pitchFamily="18" charset="0"/>
              </a:rPr>
              <a:t>Прославленный герой Отечественной войны Михаил Иванович Платов начал службу унтер-офицером. В 1812 году нанес поражение коннице Наполеона задержав продвижение французов. </a:t>
            </a:r>
            <a:b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Times New Roman" pitchFamily="18" charset="0"/>
              </a:rPr>
              <a:t> Во второй период кампании Платов  возглавил войско в двадцать тысяч сабель. Воинские подвиги Платова принесли ему огромную славу и популярность во всей Европе. </a:t>
            </a:r>
          </a:p>
        </p:txBody>
      </p:sp>
      <p:pic>
        <p:nvPicPr>
          <p:cNvPr id="14340" name="Содержимое 4" descr="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1000125"/>
            <a:ext cx="4275137" cy="5286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Картинка 16 из 7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8715375" cy="6429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1" y="285728"/>
            <a:ext cx="8186766" cy="2428892"/>
          </a:xfrm>
        </p:spPr>
        <p:txBody>
          <a:bodyPr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>     </a:t>
            </a:r>
            <a:r>
              <a:rPr lang="ru-RU" sz="4000" smtClean="0">
                <a:solidFill>
                  <a:srgbClr val="C00000"/>
                </a:solidFill>
              </a:rPr>
              <a:t>Николай Николаевич </a:t>
            </a:r>
            <a:r>
              <a:rPr lang="ru-RU" sz="4400" smtClean="0">
                <a:solidFill>
                  <a:srgbClr val="C00000"/>
                </a:solidFill>
              </a:rPr>
              <a:t/>
            </a:r>
            <a:br>
              <a:rPr lang="ru-RU" sz="4400" smtClean="0">
                <a:solidFill>
                  <a:srgbClr val="C00000"/>
                </a:solidFill>
              </a:rPr>
            </a:br>
            <a:r>
              <a:rPr lang="ru-RU" sz="4400" smtClean="0">
                <a:solidFill>
                  <a:srgbClr val="C00000"/>
                </a:solidFill>
              </a:rPr>
              <a:t>Раевский </a:t>
            </a:r>
            <a:br>
              <a:rPr lang="ru-RU" sz="4400" smtClean="0">
                <a:solidFill>
                  <a:srgbClr val="C00000"/>
                </a:solidFill>
              </a:rPr>
            </a:br>
            <a:r>
              <a:rPr lang="ru-RU" sz="4400" smtClean="0">
                <a:solidFill>
                  <a:srgbClr val="C00000"/>
                </a:solidFill>
              </a:rPr>
              <a:t>(1771-1829)</a:t>
            </a:r>
            <a:br>
              <a:rPr lang="ru-RU" sz="4400" smtClean="0">
                <a:solidFill>
                  <a:srgbClr val="C00000"/>
                </a:solidFill>
              </a:rPr>
            </a:br>
            <a:endParaRPr lang="ru-RU" sz="4400" smtClean="0">
              <a:solidFill>
                <a:srgbClr val="C00000"/>
              </a:solidFill>
            </a:endParaRPr>
          </a:p>
        </p:txBody>
      </p:sp>
      <p:pic>
        <p:nvPicPr>
          <p:cNvPr id="16387" name="Picture 4" descr="Николай Николаевич Раевский 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1014413"/>
            <a:ext cx="4572000" cy="5557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5000625" y="2071688"/>
            <a:ext cx="3786188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2400" b="1">
                <a:solidFill>
                  <a:srgbClr val="002060"/>
                </a:solidFill>
                <a:latin typeface="Candara" pitchFamily="34" charset="0"/>
              </a:rPr>
              <a:t>«…Раевский очень умен и удивительно искренен, даже до ребячества, при всей хитрости своей. </a:t>
            </a:r>
          </a:p>
          <a:p>
            <a:pPr algn="r"/>
            <a:r>
              <a:rPr lang="ru-RU" sz="2400" b="1">
                <a:solidFill>
                  <a:srgbClr val="002060"/>
                </a:solidFill>
                <a:latin typeface="Candara" pitchFamily="34" charset="0"/>
              </a:rPr>
              <a:t>В опасности он истинный герой... Глаза его </a:t>
            </a:r>
          </a:p>
          <a:p>
            <a:pPr algn="r"/>
            <a:r>
              <a:rPr lang="ru-RU" sz="2400" b="1">
                <a:solidFill>
                  <a:srgbClr val="002060"/>
                </a:solidFill>
                <a:latin typeface="Candara" pitchFamily="34" charset="0"/>
              </a:rPr>
              <a:t>разгорятся, как угли, </a:t>
            </a:r>
          </a:p>
          <a:p>
            <a:pPr algn="r"/>
            <a:r>
              <a:rPr lang="ru-RU" sz="2400" b="1">
                <a:solidFill>
                  <a:srgbClr val="002060"/>
                </a:solidFill>
                <a:latin typeface="Candara" pitchFamily="34" charset="0"/>
              </a:rPr>
              <a:t>и благородная осанка его поистине сделается величественною…»</a:t>
            </a:r>
          </a:p>
          <a:p>
            <a:pPr algn="r"/>
            <a:r>
              <a:rPr lang="ru-RU" sz="2400" b="1">
                <a:solidFill>
                  <a:srgbClr val="002060"/>
                </a:solidFill>
                <a:latin typeface="Candara" pitchFamily="34" charset="0"/>
              </a:rPr>
              <a:t>К.Батюшков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Картинка 4 из 2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928688"/>
            <a:ext cx="53213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-214313" y="1000125"/>
            <a:ext cx="3786188" cy="58578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000" smtClean="0"/>
              <a:t>    </a:t>
            </a:r>
            <a:r>
              <a:rPr lang="ru-RU" sz="2000" b="1" smtClean="0">
                <a:solidFill>
                  <a:srgbClr val="002060"/>
                </a:solidFill>
                <a:latin typeface="Candara" pitchFamily="34" charset="0"/>
              </a:rPr>
              <a:t>Корпус Раевского пошел на штурм вражеских позиций. Бой продолжался около десяти часов. Неприятель ввел в действие все свои резервы. В критический момент боя Раевский взял за руки своих сыновей Николая и Александра и повел в атаку на французские батареи Смоленский пехотный полк. Воодушевленные геройским примером генерала и его сыновей, солдаты ринулись вперед, сметая все на своем пути. В этом бою сам Раевский был ранен картечью в грудь.</a:t>
            </a:r>
          </a:p>
        </p:txBody>
      </p:sp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282" y="244475"/>
            <a:ext cx="8628093" cy="68419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C00000"/>
                </a:solidFill>
              </a:rPr>
              <a:t>Подвиг Н. Раевского у деревни Салтановка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85728"/>
            <a:ext cx="8229600" cy="64294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solidFill>
                  <a:srgbClr val="C00000"/>
                </a:solidFill>
              </a:rPr>
              <a:t>Бой у Курганной высоты</a:t>
            </a:r>
          </a:p>
        </p:txBody>
      </p:sp>
      <p:pic>
        <p:nvPicPr>
          <p:cNvPr id="14339" name="Picture 5" descr="Картинка 27 из 18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85794"/>
            <a:ext cx="8715435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14612" y="214313"/>
            <a:ext cx="6429388" cy="71435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Партизанская война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71875" y="5000625"/>
            <a:ext cx="2071688" cy="428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800" b="1" smtClean="0">
                <a:solidFill>
                  <a:srgbClr val="C00000"/>
                </a:solidFill>
                <a:latin typeface="Candara" pitchFamily="34" charset="0"/>
              </a:rPr>
              <a:t>Герасим Курин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1800" smtClean="0">
              <a:solidFill>
                <a:srgbClr val="FF33CC"/>
              </a:solidFill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203575" y="3573463"/>
            <a:ext cx="2376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b="1">
              <a:solidFill>
                <a:srgbClr val="9966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461" name="Прямоугольник 7"/>
          <p:cNvSpPr>
            <a:spLocks noChangeArrowheads="1"/>
          </p:cNvSpPr>
          <p:nvPr/>
        </p:nvSpPr>
        <p:spPr bwMode="auto">
          <a:xfrm>
            <a:off x="6072188" y="1500188"/>
            <a:ext cx="28575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 b="1">
                <a:solidFill>
                  <a:srgbClr val="002060"/>
                </a:solidFill>
                <a:latin typeface="Candara" pitchFamily="34" charset="0"/>
              </a:rPr>
              <a:t>Во главе сформированного им партизанского отряда </a:t>
            </a:r>
          </a:p>
          <a:p>
            <a:pPr algn="r"/>
            <a:r>
              <a:rPr lang="ru-RU" sz="1600" b="1">
                <a:solidFill>
                  <a:srgbClr val="002060"/>
                </a:solidFill>
                <a:latin typeface="Candara" pitchFamily="34" charset="0"/>
              </a:rPr>
              <a:t>наносил неожиданные удары по французам. </a:t>
            </a:r>
            <a:endParaRPr lang="ru-RU" sz="1600">
              <a:latin typeface="Candara" pitchFamily="34" charset="0"/>
            </a:endParaRPr>
          </a:p>
        </p:txBody>
      </p:sp>
      <p:pic>
        <p:nvPicPr>
          <p:cNvPr id="19462" name="Содержимое 4" descr="partisan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0" y="2714625"/>
            <a:ext cx="2928938" cy="35988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3" name="Прямоугольник 9"/>
          <p:cNvSpPr>
            <a:spLocks noChangeArrowheads="1"/>
          </p:cNvSpPr>
          <p:nvPr/>
        </p:nvSpPr>
        <p:spPr bwMode="auto">
          <a:xfrm>
            <a:off x="214313" y="4643438"/>
            <a:ext cx="278606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600" b="1">
                <a:solidFill>
                  <a:srgbClr val="002060"/>
                </a:solidFill>
                <a:latin typeface="Candara" pitchFamily="34" charset="0"/>
              </a:rPr>
              <a:t>Прямо на глазах Василисы французы зарезали ее мужа. Василиса поклялась отомстить врагам за его смерть. Руководила отрядом из подростков</a:t>
            </a:r>
          </a:p>
          <a:p>
            <a:pPr>
              <a:buFont typeface="Wingdings" pitchFamily="2" charset="2"/>
              <a:buNone/>
            </a:pPr>
            <a:r>
              <a:rPr lang="ru-RU" sz="1600" b="1">
                <a:solidFill>
                  <a:srgbClr val="002060"/>
                </a:solidFill>
                <a:latin typeface="Candara" pitchFamily="34" charset="0"/>
              </a:rPr>
              <a:t>и  женщин в лесах Смоленска. </a:t>
            </a:r>
            <a:endParaRPr lang="ru-RU" sz="1600"/>
          </a:p>
        </p:txBody>
      </p:sp>
      <p:sp>
        <p:nvSpPr>
          <p:cNvPr id="19464" name="Прямоугольник 10"/>
          <p:cNvSpPr>
            <a:spLocks noChangeArrowheads="1"/>
          </p:cNvSpPr>
          <p:nvPr/>
        </p:nvSpPr>
        <p:spPr bwMode="auto">
          <a:xfrm>
            <a:off x="214313" y="4214813"/>
            <a:ext cx="1965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Candara" pitchFamily="34" charset="0"/>
              </a:rPr>
              <a:t>Василиса Кожина</a:t>
            </a:r>
            <a:endParaRPr lang="ru-RU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19465" name="Прямоугольник 11"/>
          <p:cNvSpPr>
            <a:spLocks noChangeArrowheads="1"/>
          </p:cNvSpPr>
          <p:nvPr/>
        </p:nvSpPr>
        <p:spPr bwMode="auto">
          <a:xfrm>
            <a:off x="6572250" y="1143000"/>
            <a:ext cx="2089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b="1">
                <a:solidFill>
                  <a:srgbClr val="C00000"/>
                </a:solidFill>
                <a:latin typeface="Candara" pitchFamily="34" charset="0"/>
              </a:rPr>
              <a:t>Фигнер Александр</a:t>
            </a:r>
            <a:endParaRPr lang="en-US" b="1">
              <a:solidFill>
                <a:srgbClr val="C00000"/>
              </a:solidFill>
              <a:latin typeface="Candara" pitchFamily="34" charset="0"/>
            </a:endParaRPr>
          </a:p>
        </p:txBody>
      </p:sp>
      <p:sp>
        <p:nvSpPr>
          <p:cNvPr id="19466" name="Прямоугольник 13"/>
          <p:cNvSpPr>
            <a:spLocks noChangeArrowheads="1"/>
          </p:cNvSpPr>
          <p:nvPr/>
        </p:nvSpPr>
        <p:spPr bwMode="auto">
          <a:xfrm>
            <a:off x="3000375" y="5357813"/>
            <a:ext cx="2786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002060"/>
                </a:solidFill>
                <a:latin typeface="Candara" pitchFamily="34" charset="0"/>
              </a:rPr>
              <a:t>Отряд крепостного крестьянина насчитывал 5 тыс., действовал в  Подмосковье</a:t>
            </a:r>
            <a:endParaRPr lang="en-US" b="1">
              <a:solidFill>
                <a:srgbClr val="002060"/>
              </a:solidFill>
              <a:latin typeface="Candara" pitchFamily="34" charset="0"/>
            </a:endParaRPr>
          </a:p>
        </p:txBody>
      </p:sp>
      <p:pic>
        <p:nvPicPr>
          <p:cNvPr id="1946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85750"/>
            <a:ext cx="2643187" cy="36433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8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13" y="1357313"/>
            <a:ext cx="2690812" cy="3571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" descr="Картинка 1 из 9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14612" y="2214554"/>
            <a:ext cx="6429388" cy="4348165"/>
          </a:xfrm>
          <a:effectLst>
            <a:softEdge rad="112500"/>
          </a:effectLst>
        </p:spPr>
      </p:pic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714744" y="642918"/>
            <a:ext cx="4972056" cy="1428760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Денис Давыдов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(1784 – 1839)</a:t>
            </a: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 cstate="print"/>
          <a:srcRect t="2667" r="3999"/>
          <a:stretch>
            <a:fillRect/>
          </a:stretch>
        </p:blipFill>
        <p:spPr bwMode="auto">
          <a:xfrm>
            <a:off x="35496" y="44624"/>
            <a:ext cx="3638208" cy="5214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smtClean="0">
                <a:solidFill>
                  <a:srgbClr val="C00000"/>
                </a:solidFill>
              </a:rPr>
              <a:t>Надежда Дурова (1783-1866)</a:t>
            </a:r>
          </a:p>
        </p:txBody>
      </p:sp>
      <p:pic>
        <p:nvPicPr>
          <p:cNvPr id="21507" name="Picture 4" descr="Надежда Андреевна Дурова 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r:link="rId3" cstate="print"/>
          <a:srcRect/>
          <a:stretch>
            <a:fillRect/>
          </a:stretch>
        </p:blipFill>
        <p:spPr>
          <a:xfrm>
            <a:off x="811213" y="963743"/>
            <a:ext cx="4120827" cy="5619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8" name="Rectangle 7"/>
          <p:cNvSpPr>
            <a:spLocks noGrp="1" noRot="1" noChangeArrowheads="1"/>
          </p:cNvSpPr>
          <p:nvPr>
            <p:ph sz="half" idx="2"/>
          </p:nvPr>
        </p:nvSpPr>
        <p:spPr>
          <a:xfrm>
            <a:off x="5429256" y="1142984"/>
            <a:ext cx="3206750" cy="437424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dirty="0" smtClean="0">
                <a:solidFill>
                  <a:srgbClr val="002060"/>
                </a:solidFill>
              </a:rPr>
              <a:t>    </a:t>
            </a:r>
            <a:r>
              <a:rPr lang="ru-RU" sz="2800" b="1" dirty="0" smtClean="0">
                <a:solidFill>
                  <a:srgbClr val="002060"/>
                </a:solidFill>
                <a:latin typeface="Candara" pitchFamily="34" charset="0"/>
              </a:rPr>
              <a:t>Первая в России женщина – офицер вызывала у современников удивление и восхищение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andara" pitchFamily="34" charset="0"/>
              </a:rPr>
              <a:t>    Участвовала в сражениях под Смоленском и при Бородине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оманс Настеньки -Генералам 1812 года_(360p)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95536" y="188640"/>
            <a:ext cx="8332868" cy="6249651"/>
          </a:xfrm>
        </p:spPr>
      </p:pic>
    </p:spTree>
    <p:extLst>
      <p:ext uri="{BB962C8B-B14F-4D97-AF65-F5344CB8AC3E}">
        <p14:creationId xmlns:p14="http://schemas.microsoft.com/office/powerpoint/2010/main" xmlns="" val="24903119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244475"/>
            <a:ext cx="7572375" cy="104138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Candara" pitchFamily="34" charset="0"/>
                <a:cs typeface="Arial" pitchFamily="34" charset="0"/>
              </a:rPr>
              <a:t>Текст русской народной песни </a:t>
            </a:r>
            <a:br>
              <a:rPr lang="ru-RU" sz="3600" b="1" dirty="0" smtClean="0">
                <a:solidFill>
                  <a:srgbClr val="C00000"/>
                </a:solidFill>
                <a:latin typeface="Candara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andara" pitchFamily="34" charset="0"/>
                <a:cs typeface="Arial" pitchFamily="34" charset="0"/>
              </a:rPr>
              <a:t>«Солдатушки, бравы ребятушки»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214422"/>
            <a:ext cx="4143406" cy="4500579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Солдатушки, бравы ребятушки,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А кто ваши деды?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деды - славные победы,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деды.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деды - славные победы,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деды.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Солдатушки, бравы ребятушки,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А кто ваши отцы?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отцы – русски полководцы,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отцы.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отцы – русски полководцы,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отцы.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Солдатушки, бравы ребятушки,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А кто ваши матки?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матки - белые палатки,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матки.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матки - белые палатки,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матки.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1600" b="1" dirty="0" smtClean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1214422"/>
            <a:ext cx="4786314" cy="4714891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Солдатушки, бравы ребятушки,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А кто ваши жены?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жены - пушки заряжены,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жены.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жены - пушки заряжены,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жены.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Солдатушки, бравы ребятушки,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А кто ваши сестры?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сестры – пики, сабли остры,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сестры.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сестры – пики, сабли остры,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сестры.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Солдатушки, бравы ребятушки,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А кто ваши детки?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детки – штык да пули метки,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детки.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Наши детки – штык да пули метки,</a:t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>Вот кто наши детки.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Candara" pitchFamily="34" charset="0"/>
              </a:rPr>
            </a:br>
            <a:endParaRPr lang="ru-RU" sz="1600" b="1" dirty="0" smtClean="0">
              <a:solidFill>
                <a:srgbClr val="002060"/>
              </a:solidFill>
              <a:latin typeface="Candara" pitchFamily="34" charset="0"/>
            </a:endParaRPr>
          </a:p>
        </p:txBody>
      </p:sp>
      <p:sp>
        <p:nvSpPr>
          <p:cNvPr id="22533" name="TextBox 11"/>
          <p:cNvSpPr txBox="1">
            <a:spLocks noChangeArrowheads="1"/>
          </p:cNvSpPr>
          <p:nvPr/>
        </p:nvSpPr>
        <p:spPr bwMode="auto">
          <a:xfrm>
            <a:off x="684213" y="5857892"/>
            <a:ext cx="82153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Candara" pitchFamily="34" charset="0"/>
              </a:rPr>
              <a:t>Солдатушки, бравы ребятушки, А кто ваша слава?</a:t>
            </a:r>
            <a:br>
              <a:rPr lang="ru-RU" sz="1600" b="1" dirty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1600" b="1" dirty="0">
                <a:solidFill>
                  <a:srgbClr val="002060"/>
                </a:solidFill>
                <a:latin typeface="Candara" pitchFamily="34" charset="0"/>
              </a:rPr>
              <a:t>Наша слава – русская держава, Вот кто наша слава.</a:t>
            </a:r>
          </a:p>
        </p:txBody>
      </p:sp>
      <p:sp>
        <p:nvSpPr>
          <p:cNvPr id="22534" name="TextBox 11"/>
          <p:cNvSpPr txBox="1">
            <a:spLocks noChangeArrowheads="1"/>
          </p:cNvSpPr>
          <p:nvPr/>
        </p:nvSpPr>
        <p:spPr bwMode="auto">
          <a:xfrm>
            <a:off x="1000125" y="6357958"/>
            <a:ext cx="75009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Candara" pitchFamily="34" charset="0"/>
              </a:rPr>
              <a:t>Песня народная,1875 года, отражающая дух Отечественной Войны 1812 года.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00034" y="285728"/>
            <a:ext cx="4040188" cy="1262066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C00000"/>
                </a:solidFill>
                <a:latin typeface="Candara" pitchFamily="34" charset="0"/>
              </a:rPr>
              <a:t>Главный памятник 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rgbClr val="C00000"/>
                </a:solidFill>
                <a:latin typeface="Candara" pitchFamily="34" charset="0"/>
              </a:rPr>
              <a:t>1812 году - храм Христа Спасителя в Москве</a:t>
            </a:r>
            <a:endParaRPr lang="ru-RU" dirty="0">
              <a:solidFill>
                <a:srgbClr val="C00000"/>
              </a:solidFill>
              <a:latin typeface="Candara" pitchFamily="34" charset="0"/>
            </a:endParaRPr>
          </a:p>
        </p:txBody>
      </p:sp>
      <p:pic>
        <p:nvPicPr>
          <p:cNvPr id="6147" name="Содержимое 8" descr="4 xram xrista spasitela 1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2204863"/>
            <a:ext cx="4392488" cy="4392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Содержимое 9" descr="0302cd0aa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9788" y="2214554"/>
            <a:ext cx="4415844" cy="4357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214810" y="0"/>
            <a:ext cx="4786346" cy="2190736"/>
          </a:xfrm>
          <a:noFill/>
        </p:spPr>
        <p:txBody>
          <a:bodyPr/>
          <a:lstStyle/>
          <a:p>
            <a:pPr eaLnBrk="1" hangingPunct="1">
              <a:defRPr/>
            </a:pP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Специально для русских победителей были воздвигнуты Триумфальные ворота, под сводами которых в 1814 году победным маршем прошли войска, вернувшиеся в Отечество из зарубежных походов.</a:t>
            </a:r>
            <a:endParaRPr lang="ru-RU" sz="2000" dirty="0">
              <a:solidFill>
                <a:srgbClr val="002060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4290"/>
            <a:ext cx="8715436" cy="6429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Отдельный показательный оркестр Минобороны СССР - П. Апостолов. Бородинский марш (запись 1962 г.) (audiopoisk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67544" y="40466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189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45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57166"/>
            <a:ext cx="4429156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85728"/>
            <a:ext cx="4143404" cy="6239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2852"/>
            <a:ext cx="8784976" cy="6526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7" cy="6431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2852"/>
            <a:ext cx="8784976" cy="6526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8640"/>
            <a:ext cx="8678198" cy="6383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55" y="188640"/>
            <a:ext cx="8833133" cy="6455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668" y="476672"/>
            <a:ext cx="8700812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1431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smtClean="0">
                <a:solidFill>
                  <a:srgbClr val="C00000"/>
                </a:solidFill>
                <a:latin typeface="Candara" pitchFamily="34" charset="0"/>
              </a:rPr>
              <a:t>Михаил Богданович Барклай де Толли      </a:t>
            </a:r>
            <a:br>
              <a:rPr lang="ru-RU" sz="4000" smtClean="0">
                <a:solidFill>
                  <a:srgbClr val="C00000"/>
                </a:solidFill>
                <a:latin typeface="Candara" pitchFamily="34" charset="0"/>
              </a:rPr>
            </a:br>
            <a:r>
              <a:rPr lang="ru-RU" sz="4000" smtClean="0">
                <a:solidFill>
                  <a:srgbClr val="C00000"/>
                </a:solidFill>
                <a:latin typeface="Candara" pitchFamily="34" charset="0"/>
              </a:rPr>
              <a:t>                                     (1761-1818)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572000" y="1714500"/>
            <a:ext cx="4572000" cy="49545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latin typeface="Candara" pitchFamily="34" charset="0"/>
              </a:rPr>
              <a:t>     </a:t>
            </a:r>
            <a:r>
              <a:rPr lang="ru-RU" sz="2400" b="1" smtClean="0">
                <a:solidFill>
                  <a:srgbClr val="002060"/>
                </a:solidFill>
                <a:latin typeface="Candara" pitchFamily="34" charset="0"/>
              </a:rPr>
              <a:t>Российский полководец, генерал, фельдмаршал, военный министр, князь , полный кавалер ордена Святого Георгия.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002060"/>
                </a:solidFill>
                <a:latin typeface="Candara" pitchFamily="34" charset="0"/>
              </a:rPr>
              <a:t>      Михаил Богдановичем была проделана огромная работа по подготовке русской армии к отражению атак Наполеона. Барклай построил множество крепостей, увеличил численность русской армии. </a:t>
            </a:r>
          </a:p>
        </p:txBody>
      </p:sp>
      <p:pic>
        <p:nvPicPr>
          <p:cNvPr id="7172" name="Picture 7" descr="Михаил Богданович Барклай – де – Толл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214438"/>
            <a:ext cx="4576763" cy="5429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357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0"/>
            <a:ext cx="8712968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85750"/>
            <a:ext cx="3500437" cy="5072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5" name="Прямоугольник 6"/>
          <p:cNvSpPr>
            <a:spLocks noChangeArrowheads="1"/>
          </p:cNvSpPr>
          <p:nvPr/>
        </p:nvSpPr>
        <p:spPr bwMode="auto">
          <a:xfrm>
            <a:off x="571500" y="5429250"/>
            <a:ext cx="37861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latin typeface="Candara" pitchFamily="34" charset="0"/>
              </a:rPr>
              <a:t>Бюст Барклая де Толли </a:t>
            </a:r>
          </a:p>
          <a:p>
            <a:r>
              <a:rPr lang="ru-RU" sz="2000" b="1">
                <a:solidFill>
                  <a:srgbClr val="002060"/>
                </a:solidFill>
                <a:latin typeface="Candara" pitchFamily="34" charset="0"/>
              </a:rPr>
              <a:t>перед музеем панорамой </a:t>
            </a:r>
          </a:p>
          <a:p>
            <a:r>
              <a:rPr lang="ru-RU" sz="2000" b="1">
                <a:solidFill>
                  <a:srgbClr val="002060"/>
                </a:solidFill>
                <a:latin typeface="Candara" pitchFamily="34" charset="0"/>
              </a:rPr>
              <a:t>«Бородинская битва» </a:t>
            </a:r>
          </a:p>
          <a:p>
            <a:r>
              <a:rPr lang="ru-RU" sz="2000" b="1">
                <a:solidFill>
                  <a:srgbClr val="002060"/>
                </a:solidFill>
                <a:latin typeface="Candara" pitchFamily="34" charset="0"/>
              </a:rPr>
              <a:t>в Москве</a:t>
            </a:r>
          </a:p>
        </p:txBody>
      </p:sp>
      <p:sp>
        <p:nvSpPr>
          <p:cNvPr id="8196" name="Прямоугольник 7"/>
          <p:cNvSpPr>
            <a:spLocks noChangeArrowheads="1"/>
          </p:cNvSpPr>
          <p:nvPr/>
        </p:nvSpPr>
        <p:spPr bwMode="auto">
          <a:xfrm>
            <a:off x="4929188" y="5500688"/>
            <a:ext cx="37861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latin typeface="Candara" pitchFamily="34" charset="0"/>
              </a:rPr>
              <a:t>Памятник Барклаю де Толли около Казанского собора </a:t>
            </a:r>
          </a:p>
          <a:p>
            <a:r>
              <a:rPr lang="ru-RU" sz="2000" b="1">
                <a:solidFill>
                  <a:srgbClr val="002060"/>
                </a:solidFill>
                <a:latin typeface="Candara" pitchFamily="34" charset="0"/>
              </a:rPr>
              <a:t>в Санкт-Петербурге</a:t>
            </a:r>
          </a:p>
        </p:txBody>
      </p:sp>
      <p:pic>
        <p:nvPicPr>
          <p:cNvPr id="819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285750"/>
            <a:ext cx="3698875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143240" y="0"/>
            <a:ext cx="5643602" cy="2000240"/>
          </a:xfrm>
        </p:spPr>
        <p:txBody>
          <a:bodyPr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4000" smtClean="0">
                <a:solidFill>
                  <a:srgbClr val="FFFFCC"/>
                </a:solidFill>
                <a:latin typeface="Candara" pitchFamily="34" charset="0"/>
              </a:rPr>
              <a:t/>
            </a:r>
            <a:br>
              <a:rPr lang="ru-RU" sz="4000" smtClean="0">
                <a:solidFill>
                  <a:srgbClr val="FFFFCC"/>
                </a:solidFill>
                <a:latin typeface="Candara" pitchFamily="34" charset="0"/>
              </a:rPr>
            </a:br>
            <a:r>
              <a:rPr lang="ru-RU" sz="4000" smtClean="0">
                <a:solidFill>
                  <a:srgbClr val="FFFFCC"/>
                </a:solidFill>
                <a:latin typeface="Candara" pitchFamily="34" charset="0"/>
              </a:rPr>
              <a:t/>
            </a:r>
            <a:br>
              <a:rPr lang="ru-RU" sz="4000" smtClean="0">
                <a:solidFill>
                  <a:srgbClr val="FFFFCC"/>
                </a:solidFill>
                <a:latin typeface="Candara" pitchFamily="34" charset="0"/>
              </a:rPr>
            </a:br>
            <a:r>
              <a:rPr lang="ru-RU" sz="4400" smtClean="0">
                <a:solidFill>
                  <a:srgbClr val="C00000"/>
                </a:solidFill>
                <a:latin typeface="Candara" pitchFamily="34" charset="0"/>
              </a:rPr>
              <a:t>Михаил Илларионович </a:t>
            </a:r>
            <a:br>
              <a:rPr lang="ru-RU" sz="4400" smtClean="0">
                <a:solidFill>
                  <a:srgbClr val="C00000"/>
                </a:solidFill>
                <a:latin typeface="Candara" pitchFamily="34" charset="0"/>
              </a:rPr>
            </a:br>
            <a:r>
              <a:rPr lang="ru-RU" sz="4400" smtClean="0">
                <a:solidFill>
                  <a:srgbClr val="C00000"/>
                </a:solidFill>
                <a:latin typeface="Candara" pitchFamily="34" charset="0"/>
              </a:rPr>
              <a:t>Голенищев-Кутузов </a:t>
            </a:r>
            <a:br>
              <a:rPr lang="ru-RU" sz="4400" smtClean="0">
                <a:solidFill>
                  <a:srgbClr val="C00000"/>
                </a:solidFill>
                <a:latin typeface="Candara" pitchFamily="34" charset="0"/>
              </a:rPr>
            </a:br>
            <a:endParaRPr lang="ru-RU" sz="4400" smtClean="0">
              <a:solidFill>
                <a:srgbClr val="C00000"/>
              </a:solidFill>
              <a:latin typeface="Candara" pitchFamily="34" charset="0"/>
            </a:endParaRPr>
          </a:p>
        </p:txBody>
      </p:sp>
      <p:pic>
        <p:nvPicPr>
          <p:cNvPr id="9219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0" y="1500188"/>
            <a:ext cx="4643438" cy="5138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214313" y="285750"/>
            <a:ext cx="3857625" cy="6429375"/>
          </a:xfrm>
        </p:spPr>
        <p:txBody>
          <a:bodyPr>
            <a:normAutofit lnSpcReduction="10000"/>
          </a:bodyPr>
          <a:lstStyle/>
          <a:p>
            <a:pPr marL="180000" indent="3240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2400" b="1" dirty="0">
                <a:solidFill>
                  <a:srgbClr val="002060"/>
                </a:solidFill>
                <a:latin typeface="Candara" pitchFamily="34" charset="0"/>
              </a:rPr>
              <a:t>Военная деятельность Кутузова началась в 1765 году. </a:t>
            </a:r>
            <a:br>
              <a:rPr lang="ru-RU" sz="2400" b="1" dirty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Candara" pitchFamily="34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Candara" pitchFamily="34" charset="0"/>
              </a:rPr>
              <a:t>июле 1774 года при штурме деревни Шумы близ Алушты Кутузов был ранен в голову, в результате правый глаз перестал видеть. </a:t>
            </a:r>
            <a:br>
              <a:rPr lang="ru-RU" sz="2400" b="1" dirty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Candara" pitchFamily="34" charset="0"/>
              </a:rPr>
              <a:t>В 1776 году служил в Крыму под командованием А. В. </a:t>
            </a:r>
            <a:r>
              <a:rPr lang="ru-RU" sz="2400" b="1" dirty="0" smtClean="0">
                <a:solidFill>
                  <a:srgbClr val="002060"/>
                </a:solidFill>
                <a:latin typeface="Candara" pitchFamily="34" charset="0"/>
              </a:rPr>
              <a:t>Суворова, который  писал </a:t>
            </a:r>
            <a:r>
              <a:rPr lang="ru-RU" sz="2400" b="1" dirty="0">
                <a:solidFill>
                  <a:srgbClr val="002060"/>
                </a:solidFill>
                <a:latin typeface="Candara" pitchFamily="34" charset="0"/>
              </a:rPr>
              <a:t>о нем: «...он шел на моем левом фланге, но был моей правой рукой</a:t>
            </a:r>
            <a:r>
              <a:rPr lang="ru-RU" sz="2400" b="1" dirty="0" smtClean="0">
                <a:solidFill>
                  <a:srgbClr val="002060"/>
                </a:solidFill>
                <a:latin typeface="Candara" pitchFamily="34" charset="0"/>
              </a:rPr>
              <a:t>».</a:t>
            </a:r>
            <a:r>
              <a:rPr lang="ru-RU" sz="2400" b="1" dirty="0">
                <a:solidFill>
                  <a:srgbClr val="002060"/>
                </a:solidFill>
                <a:latin typeface="Candara" pitchFamily="34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Candara" pitchFamily="34" charset="0"/>
              </a:rPr>
              <a:t>В Отечественной войне 1812 года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Candara" pitchFamily="34" charset="0"/>
              </a:rPr>
              <a:t>проявил себя как стратег, государственный деятель, возглавивший народную войну против иноземных захватчиков.</a:t>
            </a:r>
            <a:endParaRPr lang="ru-RU" sz="2400" b="1" dirty="0">
              <a:solidFill>
                <a:srgbClr val="002060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58825" y="244475"/>
            <a:ext cx="8385175" cy="1431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5072063" y="285750"/>
            <a:ext cx="3714750" cy="235743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000" b="1" smtClean="0">
                <a:solidFill>
                  <a:srgbClr val="C00000"/>
                </a:solidFill>
                <a:latin typeface="Candara" pitchFamily="34" charset="0"/>
              </a:rPr>
              <a:t>Пётр Иванович Багратион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4000" b="1" smtClean="0">
                <a:solidFill>
                  <a:srgbClr val="C00000"/>
                </a:solidFill>
                <a:latin typeface="Candara" pitchFamily="34" charset="0"/>
              </a:rPr>
              <a:t>(1765 - 1812)</a:t>
            </a:r>
          </a:p>
        </p:txBody>
      </p:sp>
      <p:sp>
        <p:nvSpPr>
          <p:cNvPr id="10244" name="TextBox 6"/>
          <p:cNvSpPr txBox="1">
            <a:spLocks noChangeArrowheads="1"/>
          </p:cNvSpPr>
          <p:nvPr/>
        </p:nvSpPr>
        <p:spPr bwMode="auto">
          <a:xfrm>
            <a:off x="5357813" y="2786063"/>
            <a:ext cx="35718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andara" pitchFamily="34" charset="0"/>
              </a:rPr>
              <a:t>Выдающийся русский полководец, генерал.</a:t>
            </a:r>
            <a:br>
              <a:rPr lang="ru-RU" sz="2400" b="1" dirty="0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Candara" pitchFamily="34" charset="0"/>
              </a:rPr>
              <a:t>Участник 15 войн и 150 сражений.</a:t>
            </a:r>
          </a:p>
          <a:p>
            <a:r>
              <a:rPr lang="ru-RU" sz="2400" b="1" dirty="0">
                <a:solidFill>
                  <a:srgbClr val="002060"/>
                </a:solidFill>
                <a:latin typeface="Candara" pitchFamily="34" charset="0"/>
              </a:rPr>
              <a:t>В 1812г. командующий  2-й Западной армией.</a:t>
            </a:r>
            <a:br>
              <a:rPr lang="ru-RU" sz="2400" b="1" dirty="0">
                <a:solidFill>
                  <a:srgbClr val="002060"/>
                </a:solidFill>
                <a:latin typeface="Candara" pitchFamily="34" charset="0"/>
              </a:rPr>
            </a:br>
            <a:endParaRPr lang="ru-RU" sz="2400" b="1" dirty="0">
              <a:solidFill>
                <a:srgbClr val="002060"/>
              </a:solidFill>
              <a:latin typeface="Candara" pitchFamily="34" charset="0"/>
            </a:endParaRPr>
          </a:p>
        </p:txBody>
      </p:sp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28625"/>
            <a:ext cx="4786312" cy="6135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158" y="244475"/>
            <a:ext cx="8485217" cy="75563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smtClean="0">
                <a:solidFill>
                  <a:srgbClr val="C00000"/>
                </a:solidFill>
              </a:rPr>
              <a:t>«Победим или умрем!» - с такими словами обратился Багратион к солдатам в начале войны.</a:t>
            </a:r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14313" y="6000750"/>
            <a:ext cx="8643937" cy="42862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000" smtClean="0">
                <a:solidFill>
                  <a:srgbClr val="002060"/>
                </a:solidFill>
              </a:rPr>
              <a:t>Смертельное ранение генерала Багратиона на Бородинском поле. 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000" smtClean="0">
                <a:solidFill>
                  <a:srgbClr val="002060"/>
                </a:solidFill>
              </a:rPr>
              <a:t>Худ. А. И. Вепхвадзе, 1948 год</a:t>
            </a:r>
          </a:p>
        </p:txBody>
      </p:sp>
      <p:pic>
        <p:nvPicPr>
          <p:cNvPr id="11268" name="Picture 5" descr="Картинка 1 из 6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071563"/>
            <a:ext cx="7715250" cy="4819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57188" y="714375"/>
            <a:ext cx="8488362" cy="581025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andara" pitchFamily="34" charset="0"/>
              </a:rPr>
              <a:t>   - русский полководец, гусар, генерал – майор.</a:t>
            </a:r>
          </a:p>
        </p:txBody>
      </p:sp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C00000"/>
                </a:solidFill>
              </a:rPr>
              <a:t>Яков Петрович Кульнев (1763-1812)</a:t>
            </a:r>
          </a:p>
        </p:txBody>
      </p:sp>
      <p:pic>
        <p:nvPicPr>
          <p:cNvPr id="12292" name="Picture 5" descr="Атака гусар Кульнева у Клястиц 20 июля 1812 г.  Самокиш Николай Семен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214438"/>
            <a:ext cx="7215187" cy="4595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1000125" y="5786438"/>
            <a:ext cx="7786688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latin typeface="Candara" pitchFamily="34" charset="0"/>
              </a:rPr>
              <a:t>…Где Кульнев наш,  рушитель сил, свирепый пламень брани? </a:t>
            </a:r>
            <a:br>
              <a:rPr lang="ru-RU" sz="2000" b="1">
                <a:solidFill>
                  <a:srgbClr val="002060"/>
                </a:solidFill>
                <a:latin typeface="Candara" pitchFamily="34" charset="0"/>
              </a:rPr>
            </a:br>
            <a:r>
              <a:rPr lang="ru-RU" sz="2000" b="1">
                <a:solidFill>
                  <a:srgbClr val="002060"/>
                </a:solidFill>
                <a:latin typeface="Candara" pitchFamily="34" charset="0"/>
              </a:rPr>
              <a:t>Он пал - главу на щит склонил и стиснул меч во длани...</a:t>
            </a:r>
          </a:p>
          <a:p>
            <a:pPr algn="r"/>
            <a:r>
              <a:rPr lang="ru-RU" b="1">
                <a:solidFill>
                  <a:srgbClr val="002060"/>
                </a:solidFill>
                <a:latin typeface="Candara" pitchFamily="34" charset="0"/>
              </a:rPr>
              <a:t>В. Жуковский «Певец во стане русских воинов»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072063" y="-285750"/>
            <a:ext cx="3786187" cy="66436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8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2000" b="1" smtClean="0">
                <a:solidFill>
                  <a:srgbClr val="002060"/>
                </a:solidFill>
                <a:latin typeface="Candara" pitchFamily="34" charset="0"/>
              </a:rPr>
              <a:t>      Наполеон назвал Кульнева "одним из лучших генералов русской кавалерии". Это был человек подлинно боевой натуры. Вечно деятельный и жаждущий сражаться, Яков Петрович говорил: "Люблю матушку Россию за то, что у нас всегда хоть в одном углу да дерутся". Неустрашимый и грозный в бою, он был великодушен к побежденному противнику и мирному населению. "Кульнев идет!" - передавалась молва среди финнов, и это означало, что идет благородный противник, которого не надо бояться, который станет другом.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428625"/>
            <a:ext cx="4929188" cy="6129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8">
      <a:dk1>
        <a:sysClr val="windowText" lastClr="000000"/>
      </a:dk1>
      <a:lt1>
        <a:sysClr val="window" lastClr="FFFFFF"/>
      </a:lt1>
      <a:dk2>
        <a:srgbClr val="FDF59C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002060"/>
      </a:hlink>
      <a:folHlink>
        <a:srgbClr val="262626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1679</TotalTime>
  <Words>599</Words>
  <Application>Microsoft Office PowerPoint</Application>
  <PresentationFormat>Экран (4:3)</PresentationFormat>
  <Paragraphs>72</Paragraphs>
  <Slides>31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Бумажная</vt:lpstr>
      <vt:lpstr>УРОК МУЖЕСТВА</vt:lpstr>
      <vt:lpstr>Слайд 2</vt:lpstr>
      <vt:lpstr>Михаил Богданович Барклай де Толли                                            (1761-1818)</vt:lpstr>
      <vt:lpstr>Слайд 4</vt:lpstr>
      <vt:lpstr>  Михаил Илларионович  Голенищев-Кутузов  </vt:lpstr>
      <vt:lpstr>                     </vt:lpstr>
      <vt:lpstr>«Победим или умрем!» - с такими словами обратился Багратион к солдатам в начале войны.</vt:lpstr>
      <vt:lpstr>Яков Петрович Кульнев (1763-1812)</vt:lpstr>
      <vt:lpstr>Слайд 9</vt:lpstr>
      <vt:lpstr>Михаил Иванович Платов  (1753 - 1818)</vt:lpstr>
      <vt:lpstr>Слайд 11</vt:lpstr>
      <vt:lpstr>                Николай Николаевич  Раевский  (1771-1829) </vt:lpstr>
      <vt:lpstr>Подвиг Н. Раевского у деревни Салтановка</vt:lpstr>
      <vt:lpstr>Бой у Курганной высоты</vt:lpstr>
      <vt:lpstr>Партизанская война</vt:lpstr>
      <vt:lpstr>Денис Давыдов  (1784 – 1839)</vt:lpstr>
      <vt:lpstr>Надежда Дурова (1783-1866)</vt:lpstr>
      <vt:lpstr>Слайд 18</vt:lpstr>
      <vt:lpstr>Текст русской народной песни  «Солдатушки, бравы ребятушки»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&lt;Personal&gt;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МУЖЕСТВА</dc:title>
  <dc:creator>User</dc:creator>
  <cp:lastModifiedBy>User</cp:lastModifiedBy>
  <cp:revision>157</cp:revision>
  <dcterms:created xsi:type="dcterms:W3CDTF">2012-01-23T15:52:39Z</dcterms:created>
  <dcterms:modified xsi:type="dcterms:W3CDTF">2012-12-09T16:19:30Z</dcterms:modified>
</cp:coreProperties>
</file>